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79" r:id="rId4"/>
    <p:sldId id="258" r:id="rId5"/>
    <p:sldId id="275" r:id="rId6"/>
    <p:sldId id="259" r:id="rId7"/>
    <p:sldId id="276" r:id="rId8"/>
    <p:sldId id="261" r:id="rId9"/>
    <p:sldId id="262" r:id="rId10"/>
    <p:sldId id="263" r:id="rId11"/>
    <p:sldId id="264" r:id="rId12"/>
    <p:sldId id="277" r:id="rId13"/>
    <p:sldId id="265" r:id="rId14"/>
    <p:sldId id="266" r:id="rId15"/>
    <p:sldId id="267" r:id="rId16"/>
    <p:sldId id="268" r:id="rId17"/>
    <p:sldId id="269" r:id="rId18"/>
    <p:sldId id="270" r:id="rId19"/>
    <p:sldId id="271" r:id="rId20"/>
    <p:sldId id="280" r:id="rId21"/>
    <p:sldId id="273"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1ZKkufWQSr2Dk9ZlVpoV/lhna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36" autoAdjust="0"/>
  </p:normalViewPr>
  <p:slideViewPr>
    <p:cSldViewPr snapToGrid="0">
      <p:cViewPr varScale="1">
        <p:scale>
          <a:sx n="55" d="100"/>
          <a:sy n="55" d="100"/>
        </p:scale>
        <p:origin x="16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admin@wavenongateschool.co.u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f4255516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7f4255516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7f4255516d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Grammar is taught in English lessons but referred to in all subjects. </a:t>
            </a:r>
            <a:endParaRPr sz="1100" dirty="0">
              <a:latin typeface="Lucida Sans"/>
              <a:ea typeface="Lucida Sans"/>
              <a:cs typeface="Lucida Sans"/>
              <a:sym typeface="Lucida Sans"/>
            </a:endParaRPr>
          </a:p>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But what is grammar? </a:t>
            </a:r>
            <a:endParaRPr sz="1100" dirty="0">
              <a:latin typeface="Lucida Sans"/>
              <a:ea typeface="Lucida Sans"/>
              <a:cs typeface="Lucida Sans"/>
              <a:sym typeface="Lucida Sans"/>
            </a:endParaRPr>
          </a:p>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Grammar is the study of </a:t>
            </a:r>
            <a:r>
              <a:rPr lang="en-GB" sz="1100" b="1" dirty="0">
                <a:latin typeface="Lucida Sans"/>
                <a:ea typeface="Lucida Sans"/>
                <a:cs typeface="Lucida Sans"/>
                <a:sym typeface="Lucida Sans"/>
              </a:rPr>
              <a:t>the way words are used</a:t>
            </a:r>
            <a:r>
              <a:rPr lang="en-GB" sz="1100" dirty="0">
                <a:latin typeface="Lucida Sans"/>
                <a:ea typeface="Lucida Sans"/>
                <a:cs typeface="Lucida Sans"/>
                <a:sym typeface="Lucida Sans"/>
              </a:rPr>
              <a:t> to make sentences. In Year 1, we are learning to extend sentences using conjunctions like ‘and’ and encouraged to sequence sentences to form short narratives.</a:t>
            </a:r>
            <a:endParaRPr sz="1100" dirty="0">
              <a:latin typeface="Lucida Sans"/>
              <a:ea typeface="Lucida Sans"/>
              <a:cs typeface="Lucida Sans"/>
              <a:sym typeface="Lucida Sans"/>
            </a:endParaRPr>
          </a:p>
          <a:p>
            <a:pPr marL="0" lvl="0" indent="0" algn="l"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Parents can support this at home by correcting incorrect grammar in spoken language such as using the correct tense. You can also encourage your child to write at home and practise the skills that they have been learning. </a:t>
            </a:r>
            <a:endParaRPr sz="1100" dirty="0"/>
          </a:p>
        </p:txBody>
      </p:sp>
      <p:sp>
        <p:nvSpPr>
          <p:cNvPr id="140" name="Google Shape;14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Grammar is taught in English lessons but referred to in all subjects. </a:t>
            </a:r>
            <a:endParaRPr sz="1100" dirty="0">
              <a:latin typeface="Lucida Sans"/>
              <a:ea typeface="Lucida Sans"/>
              <a:cs typeface="Lucida Sans"/>
              <a:sym typeface="Lucida Sans"/>
            </a:endParaRPr>
          </a:p>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But what is grammar? </a:t>
            </a:r>
            <a:endParaRPr sz="1100" dirty="0">
              <a:latin typeface="Lucida Sans"/>
              <a:ea typeface="Lucida Sans"/>
              <a:cs typeface="Lucida Sans"/>
              <a:sym typeface="Lucida Sans"/>
            </a:endParaRPr>
          </a:p>
          <a:p>
            <a:pPr marL="0" lvl="0" indent="0" algn="just"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Grammar is the study of </a:t>
            </a:r>
            <a:r>
              <a:rPr lang="en-GB" sz="1100" b="1" dirty="0">
                <a:latin typeface="Lucida Sans"/>
                <a:ea typeface="Lucida Sans"/>
                <a:cs typeface="Lucida Sans"/>
                <a:sym typeface="Lucida Sans"/>
              </a:rPr>
              <a:t>the way words are used</a:t>
            </a:r>
            <a:r>
              <a:rPr lang="en-GB" sz="1100" dirty="0">
                <a:latin typeface="Lucida Sans"/>
                <a:ea typeface="Lucida Sans"/>
                <a:cs typeface="Lucida Sans"/>
                <a:sym typeface="Lucida Sans"/>
              </a:rPr>
              <a:t> to make sentences. In Year 2, we are learning to extend sentences using a range of conjunctions and identify the types of words in a sentence.</a:t>
            </a:r>
            <a:endParaRPr sz="1100" dirty="0">
              <a:latin typeface="Lucida Sans"/>
              <a:ea typeface="Lucida Sans"/>
              <a:cs typeface="Lucida Sans"/>
              <a:sym typeface="Lucida Sans"/>
            </a:endParaRPr>
          </a:p>
          <a:p>
            <a:pPr marL="0" lvl="0" indent="0" algn="l" rtl="0">
              <a:lnSpc>
                <a:spcPct val="100000"/>
              </a:lnSpc>
              <a:spcBef>
                <a:spcPts val="0"/>
              </a:spcBef>
              <a:spcAft>
                <a:spcPts val="0"/>
              </a:spcAft>
              <a:buClr>
                <a:schemeClr val="dk1"/>
              </a:buClr>
              <a:buSzPts val="1800"/>
              <a:buFont typeface="Arial"/>
              <a:buNone/>
            </a:pPr>
            <a:r>
              <a:rPr lang="en-GB" sz="1100" dirty="0">
                <a:latin typeface="Lucida Sans"/>
                <a:ea typeface="Lucida Sans"/>
                <a:cs typeface="Lucida Sans"/>
                <a:sym typeface="Lucida Sans"/>
              </a:rPr>
              <a:t>Parents can support this at home by correcting incorrect grammar in spoken language such as using the correct tense. You can also encourage your child to write at home and practise the skills that they have been learning. </a:t>
            </a:r>
            <a:endParaRPr sz="1100" dirty="0"/>
          </a:p>
        </p:txBody>
      </p:sp>
      <p:sp>
        <p:nvSpPr>
          <p:cNvPr id="166" name="Google Shape;1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Font typeface="Arial"/>
              <a:buNone/>
            </a:pPr>
            <a:r>
              <a:rPr lang="en-GB" sz="1100" dirty="0">
                <a:latin typeface="Lucida Sans"/>
                <a:ea typeface="Lucida Sans"/>
                <a:cs typeface="Lucida Sans"/>
                <a:sym typeface="Lucida Sans"/>
              </a:rPr>
              <a:t>At </a:t>
            </a:r>
            <a:r>
              <a:rPr lang="en-GB" sz="1100" dirty="0" err="1">
                <a:latin typeface="Lucida Sans"/>
                <a:ea typeface="Lucida Sans"/>
                <a:cs typeface="Lucida Sans"/>
                <a:sym typeface="Lucida Sans"/>
              </a:rPr>
              <a:t>Wavendon</a:t>
            </a:r>
            <a:r>
              <a:rPr lang="en-GB" sz="1100" dirty="0">
                <a:latin typeface="Lucida Sans"/>
                <a:ea typeface="Lucida Sans"/>
                <a:cs typeface="Lucida Sans"/>
                <a:sym typeface="Lucida Sans"/>
              </a:rPr>
              <a:t> Gate School we use a Mastery approach to teaching maths. This means that all of our lessons have a tight learning focus, are taught through a range of approaches and allow for all pupils to become ‘more expert.’ We will be covering all four operations in more depth as well as learning more about statistics, fractions and geometry. We want our pupils to become fluent mathematicians who are capable of applying their understand and reasoning in context. That said speed and accuracy will always be crucial elements of </a:t>
            </a:r>
            <a:r>
              <a:rPr lang="en-GB" sz="1100" dirty="0" err="1">
                <a:latin typeface="Lucida Sans"/>
                <a:ea typeface="Lucida Sans"/>
                <a:cs typeface="Lucida Sans"/>
                <a:sym typeface="Lucida Sans"/>
              </a:rPr>
              <a:t>maths.To</a:t>
            </a:r>
            <a:r>
              <a:rPr lang="en-GB" sz="1100" dirty="0">
                <a:latin typeface="Lucida Sans"/>
                <a:ea typeface="Lucida Sans"/>
                <a:cs typeface="Lucida Sans"/>
                <a:sym typeface="Lucida Sans"/>
              </a:rPr>
              <a:t> help your child at home, we recommended to keep revisiting times tables learnt and other quick recall arithmetic questions. This could take place in the home, in the car or when out and about. In addition, asking your child to explain their method allows them to share their learning and reasoning. The use of deliberate mistakes for children to correct allows them to position themselves as the expert and prove that you are wrong. They might even enjoy assisting you to correct your work! </a:t>
            </a:r>
            <a:endParaRPr sz="1100" dirty="0"/>
          </a:p>
        </p:txBody>
      </p:sp>
      <p:sp>
        <p:nvSpPr>
          <p:cNvPr id="173" name="Google Shape;17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7f4255516d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7f4255516d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100" dirty="0">
                <a:latin typeface="Arial"/>
                <a:ea typeface="Arial"/>
                <a:cs typeface="Arial"/>
                <a:sym typeface="Arial"/>
              </a:rPr>
              <a:t>Login details are kept in the back of pupils’ reading diaries.</a:t>
            </a:r>
            <a:endParaRPr sz="1100" dirty="0"/>
          </a:p>
        </p:txBody>
      </p:sp>
      <p:sp>
        <p:nvSpPr>
          <p:cNvPr id="181" name="Google Shape;181;g27f4255516d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f4255516d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7f4255516d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If a pupil is absent with a contagious illness but is well enough to work, work is set for them to complete at home at parent’s request. You know if your child is well enough to complete work so we ask for you to email </a:t>
            </a:r>
            <a:r>
              <a:rPr lang="en-GB" sz="1100" u="sng">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admin@wavenongateschool.co.uk</a:t>
            </a:r>
            <a:r>
              <a:rPr lang="en-GB" sz="1100">
                <a:latin typeface="Arial"/>
                <a:ea typeface="Arial"/>
                <a:cs typeface="Arial"/>
                <a:sym typeface="Arial"/>
              </a:rPr>
              <a:t> to request it. If a child is poorly, then they should be resting rather than completing work as this could hinder their recovery.</a:t>
            </a:r>
            <a:endParaRPr sz="1100"/>
          </a:p>
        </p:txBody>
      </p:sp>
      <p:sp>
        <p:nvSpPr>
          <p:cNvPr id="189" name="Google Shape;189;g27f4255516d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f4255516d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7f4255516d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7f4255516d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7f4255516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7f425551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g27f4255516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GB" sz="1100" b="1" i="1" u="sng" dirty="0"/>
              <a:t>Why is reading important?</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800"/>
              <a:buFont typeface="Arial"/>
              <a:buNone/>
            </a:pPr>
            <a:r>
              <a:rPr lang="en-GB" sz="1100" i="1" dirty="0"/>
              <a:t>Reading is an integral part of our school curriculum and impacts on all other learning. It is through reading that children develop a wide vocabulary and are able to confidently access the rest of the curriculum.</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800"/>
              <a:buFont typeface="Arial"/>
              <a:buNone/>
            </a:pPr>
            <a:r>
              <a:rPr lang="en-GB" sz="1100" i="1" dirty="0"/>
              <a:t>But most important of all – reading opens the children's minds to new ideas, to the world around us and the pleasure of the written word in stories and poems. </a:t>
            </a:r>
            <a:endParaRPr sz="1100" dirty="0"/>
          </a:p>
        </p:txBody>
      </p:sp>
      <p:sp>
        <p:nvSpPr>
          <p:cNvPr id="118" name="Google Shape;11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GB" sz="1100" b="1" i="1" u="sng"/>
              <a:t>Why is reading important?</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800"/>
              <a:buFont typeface="Arial"/>
              <a:buNone/>
            </a:pPr>
            <a:r>
              <a:rPr lang="en-GB" sz="1100" i="1"/>
              <a:t>Reading is an integral part of our school curriculum and impacts on all other learning. It is through reading that children develop a wide vocabulary and are able to confidently access the rest of the curriculum.</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800"/>
              <a:buFont typeface="Arial"/>
              <a:buNone/>
            </a:pPr>
            <a:r>
              <a:rPr lang="en-GB" sz="1100" i="1"/>
              <a:t>But most important of all – reading opens the children's minds to new ideas, to the world around us and the pleasure of the written word in stories and poems. </a:t>
            </a:r>
            <a:endParaRPr sz="1100"/>
          </a:p>
        </p:txBody>
      </p:sp>
      <p:sp>
        <p:nvSpPr>
          <p:cNvPr id="118" name="Google Shape;11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f4255516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7f4255516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All of our books are arranged into colours dependent on their difficulty (phonics books) and age appropriateness (orange colour onwards). Books get longer in length as the pupils move through the bands and pupils are expected to read a broad range of books in each colour (fiction, non fiction and poetry).</a:t>
            </a:r>
            <a:endParaRPr sz="1100"/>
          </a:p>
        </p:txBody>
      </p:sp>
      <p:sp>
        <p:nvSpPr>
          <p:cNvPr id="127" name="Google Shape;127;g27f4255516d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f4255516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7f4255516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Introduce the recommended reads booklets for parents to take away with them. Spare ones will be stored in the reception area for parents not at today’s meeting.</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p>
        </p:txBody>
      </p:sp>
      <p:sp>
        <p:nvSpPr>
          <p:cNvPr id="146" name="Google Shape;146;g27f4255516d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800"/>
              <a:buFont typeface="Arial"/>
              <a:buNone/>
            </a:pPr>
            <a:r>
              <a:rPr lang="en-GB" sz="1100">
                <a:latin typeface="Lucida Sans"/>
                <a:ea typeface="Lucida Sans"/>
                <a:cs typeface="Lucida Sans"/>
                <a:sym typeface="Lucida Sans"/>
              </a:rPr>
              <a:t>Spellings are set weekly following the national curriculum statutory requirements. This year we will be using an online spelling programme called Spelling Shed which also contains games that the children can play to support their learning at home.</a:t>
            </a:r>
            <a:endParaRPr sz="1100">
              <a:latin typeface="Lucida Sans"/>
              <a:ea typeface="Lucida Sans"/>
              <a:cs typeface="Lucida Sans"/>
              <a:sym typeface="Lucida Sans"/>
            </a:endParaRPr>
          </a:p>
          <a:p>
            <a:pPr marL="0" lvl="0" indent="0" algn="just" rtl="0">
              <a:lnSpc>
                <a:spcPct val="100000"/>
              </a:lnSpc>
              <a:spcBef>
                <a:spcPts val="0"/>
              </a:spcBef>
              <a:spcAft>
                <a:spcPts val="0"/>
              </a:spcAft>
              <a:buClr>
                <a:schemeClr val="dk1"/>
              </a:buClr>
              <a:buSzPts val="1800"/>
              <a:buFont typeface="Arial"/>
              <a:buNone/>
            </a:pPr>
            <a:r>
              <a:rPr lang="en-GB" sz="1100">
                <a:latin typeface="Lucida Sans"/>
                <a:ea typeface="Lucida Sans"/>
                <a:cs typeface="Lucida Sans"/>
                <a:sym typeface="Lucida Sans"/>
              </a:rPr>
              <a:t>Each week, in their spelling lessons, pupils learn about a particular combination of letters or a spelling rule and are tested on a random selection of the words learnt at the end of the week.</a:t>
            </a:r>
            <a:endParaRPr sz="1100"/>
          </a:p>
        </p:txBody>
      </p:sp>
      <p:sp>
        <p:nvSpPr>
          <p:cNvPr id="152" name="Google Shape;15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
        <p:cNvGrpSpPr/>
        <p:nvPr/>
      </p:nvGrpSpPr>
      <p:grpSpPr>
        <a:xfrm>
          <a:off x="0" y="0"/>
          <a:ext cx="0" cy="0"/>
          <a:chOff x="0" y="0"/>
          <a:chExt cx="0" cy="0"/>
        </a:xfrm>
      </p:grpSpPr>
      <p:sp>
        <p:nvSpPr>
          <p:cNvPr id="20" name="Google Shape;20;p27"/>
          <p:cNvSpPr/>
          <p:nvPr/>
        </p:nvSpPr>
        <p:spPr>
          <a:xfrm>
            <a:off x="-2" y="4664147"/>
            <a:ext cx="9151089" cy="0"/>
          </a:xfrm>
          <a:prstGeom prst="rtTriangle">
            <a:avLst/>
          </a:prstGeom>
          <a:gradFill>
            <a:gsLst>
              <a:gs pos="0">
                <a:srgbClr val="5A9D14"/>
              </a:gs>
              <a:gs pos="55000">
                <a:srgbClr val="9FED59"/>
              </a:gs>
              <a:gs pos="100000">
                <a:srgbClr val="5A9D1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 name="Google Shape;21;p27"/>
          <p:cNvSpPr txBox="1">
            <a:spLocks noGrp="1"/>
          </p:cNvSpPr>
          <p:nvPr>
            <p:ph type="ctrTitle"/>
          </p:nvPr>
        </p:nvSpPr>
        <p:spPr>
          <a:xfrm>
            <a:off x="685800" y="1752601"/>
            <a:ext cx="7772400" cy="182976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2"/>
              </a:buClr>
              <a:buSzPts val="4800"/>
              <a:buFont typeface="Lucida Sans"/>
              <a:buNone/>
              <a:defRPr sz="48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subTitle" idx="1"/>
          </p:nvPr>
        </p:nvSpPr>
        <p:spPr>
          <a:xfrm>
            <a:off x="685800" y="3611607"/>
            <a:ext cx="7772400" cy="1199704"/>
          </a:xfrm>
          <a:prstGeom prst="rect">
            <a:avLst/>
          </a:prstGeom>
          <a:noFill/>
          <a:ln>
            <a:noFill/>
          </a:ln>
        </p:spPr>
        <p:txBody>
          <a:bodyPr spcFirstLastPara="1" wrap="square" lIns="45700" tIns="45700" rIns="45700" bIns="45700" anchor="t" anchorCtr="0">
            <a:normAutofit/>
          </a:bodyPr>
          <a:lstStyle>
            <a:lvl1pPr marR="64008" lvl="0" algn="r">
              <a:lnSpc>
                <a:spcPct val="100000"/>
              </a:lnSpc>
              <a:spcBef>
                <a:spcPts val="400"/>
              </a:spcBef>
              <a:spcAft>
                <a:spcPts val="0"/>
              </a:spcAft>
              <a:buSzPts val="1836"/>
              <a:buNone/>
              <a:defRPr>
                <a:solidFill>
                  <a:schemeClr val="dk2"/>
                </a:solidFill>
              </a:defRPr>
            </a:lvl1pPr>
            <a:lvl2pPr lvl="1" algn="ctr">
              <a:lnSpc>
                <a:spcPct val="100000"/>
              </a:lnSpc>
              <a:spcBef>
                <a:spcPts val="324"/>
              </a:spcBef>
              <a:spcAft>
                <a:spcPts val="0"/>
              </a:spcAft>
              <a:buSzPts val="1800"/>
              <a:buNone/>
              <a:defRPr/>
            </a:lvl2pPr>
            <a:lvl3pPr lvl="2" algn="ctr">
              <a:lnSpc>
                <a:spcPct val="100000"/>
              </a:lnSpc>
              <a:spcBef>
                <a:spcPts val="350"/>
              </a:spcBef>
              <a:spcAft>
                <a:spcPts val="0"/>
              </a:spcAft>
              <a:buSzPts val="1800"/>
              <a:buNone/>
              <a:defRPr/>
            </a:lvl3pPr>
            <a:lvl4pPr lvl="3" algn="ctr">
              <a:lnSpc>
                <a:spcPct val="100000"/>
              </a:lnSpc>
              <a:spcBef>
                <a:spcPts val="350"/>
              </a:spcBef>
              <a:spcAft>
                <a:spcPts val="0"/>
              </a:spcAft>
              <a:buSzPts val="1800"/>
              <a:buNone/>
              <a:defRPr/>
            </a:lvl4pPr>
            <a:lvl5pPr lvl="4" algn="ctr">
              <a:lnSpc>
                <a:spcPct val="100000"/>
              </a:lnSpc>
              <a:spcBef>
                <a:spcPts val="350"/>
              </a:spcBef>
              <a:spcAft>
                <a:spcPts val="0"/>
              </a:spcAft>
              <a:buSzPts val="1800"/>
              <a:buNone/>
              <a:defRPr/>
            </a:lvl5pPr>
            <a:lvl6pPr lvl="5" algn="ctr">
              <a:lnSpc>
                <a:spcPct val="100000"/>
              </a:lnSpc>
              <a:spcBef>
                <a:spcPts val="350"/>
              </a:spcBef>
              <a:spcAft>
                <a:spcPts val="0"/>
              </a:spcAft>
              <a:buSzPts val="1800"/>
              <a:buNone/>
              <a:defRPr/>
            </a:lvl6pPr>
            <a:lvl7pPr lvl="6" algn="ctr">
              <a:lnSpc>
                <a:spcPct val="100000"/>
              </a:lnSpc>
              <a:spcBef>
                <a:spcPts val="350"/>
              </a:spcBef>
              <a:spcAft>
                <a:spcPts val="0"/>
              </a:spcAft>
              <a:buSzPts val="1800"/>
              <a:buNone/>
              <a:defRPr/>
            </a:lvl7pPr>
            <a:lvl8pPr lvl="7" algn="ctr">
              <a:lnSpc>
                <a:spcPct val="100000"/>
              </a:lnSpc>
              <a:spcBef>
                <a:spcPts val="350"/>
              </a:spcBef>
              <a:spcAft>
                <a:spcPts val="0"/>
              </a:spcAft>
              <a:buSzPts val="1800"/>
              <a:buNone/>
              <a:defRPr/>
            </a:lvl8pPr>
            <a:lvl9pPr lvl="8" algn="ctr">
              <a:lnSpc>
                <a:spcPct val="100000"/>
              </a:lnSpc>
              <a:spcBef>
                <a:spcPts val="350"/>
              </a:spcBef>
              <a:spcAft>
                <a:spcPts val="0"/>
              </a:spcAft>
              <a:buSzPts val="1800"/>
              <a:buNone/>
              <a:defRPr/>
            </a:lvl9pPr>
          </a:lstStyle>
          <a:p>
            <a:endParaRPr/>
          </a:p>
        </p:txBody>
      </p:sp>
      <p:grpSp>
        <p:nvGrpSpPr>
          <p:cNvPr id="23" name="Google Shape;23;p27"/>
          <p:cNvGrpSpPr/>
          <p:nvPr/>
        </p:nvGrpSpPr>
        <p:grpSpPr>
          <a:xfrm>
            <a:off x="-3765" y="4953000"/>
            <a:ext cx="9147765" cy="1912088"/>
            <a:chOff x="-3765" y="4832896"/>
            <a:chExt cx="9147765" cy="2032192"/>
          </a:xfrm>
        </p:grpSpPr>
        <p:sp>
          <p:nvSpPr>
            <p:cNvPr id="24" name="Google Shape;24;p27"/>
            <p:cNvSpPr/>
            <p:nvPr/>
          </p:nvSpPr>
          <p:spPr>
            <a:xfrm>
              <a:off x="1687513" y="4832896"/>
              <a:ext cx="7456487" cy="518816"/>
            </a:xfrm>
            <a:custGeom>
              <a:avLst/>
              <a:gdLst/>
              <a:ahLst/>
              <a:cxnLst/>
              <a:rect l="l" t="t" r="r" b="b"/>
              <a:pathLst>
                <a:path w="4697" h="367" extrusionOk="0">
                  <a:moveTo>
                    <a:pt x="4697" y="0"/>
                  </a:moveTo>
                  <a:lnTo>
                    <a:pt x="4697" y="367"/>
                  </a:lnTo>
                  <a:lnTo>
                    <a:pt x="0" y="218"/>
                  </a:lnTo>
                  <a:lnTo>
                    <a:pt x="4697" y="0"/>
                  </a:lnTo>
                  <a:close/>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25" name="Google Shape;25;p27"/>
            <p:cNvSpPr/>
            <p:nvPr/>
          </p:nvSpPr>
          <p:spPr>
            <a:xfrm>
              <a:off x="35443" y="5135526"/>
              <a:ext cx="9108557" cy="838200"/>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26" name="Google Shape;26;p27"/>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27" name="Google Shape;27;p27"/>
            <p:cNvCxnSpPr/>
            <p:nvPr/>
          </p:nvCxnSpPr>
          <p:spPr>
            <a:xfrm>
              <a:off x="-3765" y="4880373"/>
              <a:ext cx="9147765" cy="839943"/>
            </a:xfrm>
            <a:prstGeom prst="straightConnector1">
              <a:avLst/>
            </a:prstGeom>
            <a:noFill/>
            <a:ln w="12050" cap="flat" cmpd="sng">
              <a:solidFill>
                <a:srgbClr val="BAE29B"/>
              </a:solidFill>
              <a:prstDash val="solid"/>
              <a:miter lim="800000"/>
              <a:headEnd type="none" w="sm" len="sm"/>
              <a:tailEnd type="none" w="sm" len="sm"/>
            </a:ln>
          </p:spPr>
        </p:cxnSp>
      </p:grpSp>
      <p:sp>
        <p:nvSpPr>
          <p:cNvPr id="28" name="Google Shape;28;p27"/>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solidFill>
                  <a:srgbClr val="EEF6E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6"/>
          <p:cNvSpPr txBox="1">
            <a:spLocks noGrp="1"/>
          </p:cNvSpPr>
          <p:nvPr>
            <p:ph type="body" idx="1"/>
          </p:nvPr>
        </p:nvSpPr>
        <p:spPr>
          <a:xfrm rot="5400000">
            <a:off x="2378965" y="-440435"/>
            <a:ext cx="4386071" cy="8229600"/>
          </a:xfrm>
          <a:prstGeom prst="rect">
            <a:avLst/>
          </a:prstGeom>
          <a:noFill/>
          <a:ln>
            <a:noFill/>
          </a:ln>
        </p:spPr>
        <p:txBody>
          <a:bodyPr spcFirstLastPara="1" wrap="square" lIns="91425" tIns="45700" rIns="91425" bIns="45700" anchor="t" anchorCtr="0">
            <a:norm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93" name="Google Shape;93;p36"/>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6"/>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6"/>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37"/>
          <p:cNvSpPr txBox="1">
            <a:spLocks noGrp="1"/>
          </p:cNvSpPr>
          <p:nvPr>
            <p:ph type="title"/>
          </p:nvPr>
        </p:nvSpPr>
        <p:spPr>
          <a:xfrm rot="5400000">
            <a:off x="4936367" y="2182286"/>
            <a:ext cx="5592761" cy="17774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7"/>
          <p:cNvSpPr txBox="1">
            <a:spLocks noGrp="1"/>
          </p:cNvSpPr>
          <p:nvPr>
            <p:ph type="body" idx="1"/>
          </p:nvPr>
        </p:nvSpPr>
        <p:spPr>
          <a:xfrm rot="5400000">
            <a:off x="823120" y="-91279"/>
            <a:ext cx="5592760" cy="6324600"/>
          </a:xfrm>
          <a:prstGeom prst="rect">
            <a:avLst/>
          </a:prstGeom>
          <a:noFill/>
          <a:ln>
            <a:noFill/>
          </a:ln>
        </p:spPr>
        <p:txBody>
          <a:bodyPr spcFirstLastPara="1" wrap="square" lIns="91425" tIns="45700" rIns="91425" bIns="45700" anchor="t" anchorCtr="0">
            <a:norm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99" name="Google Shape;99;p37"/>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7"/>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7"/>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8"/>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rm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33" name="Google Shape;33;p28"/>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722376" y="1059712"/>
            <a:ext cx="7772400" cy="182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lt2"/>
              </a:buClr>
              <a:buSzPts val="4800"/>
              <a:buFont typeface="Lucida Sans"/>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3922713" y="2931712"/>
            <a:ext cx="4572000" cy="1454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1564"/>
              <a:buNone/>
              <a:defRPr sz="2300">
                <a:solidFill>
                  <a:schemeClr val="lt1"/>
                </a:solidFill>
              </a:defRPr>
            </a:lvl1pPr>
            <a:lvl2pPr marL="914400" lvl="1" indent="-228600" algn="l">
              <a:lnSpc>
                <a:spcPct val="100000"/>
              </a:lnSpc>
              <a:spcBef>
                <a:spcPts val="324"/>
              </a:spcBef>
              <a:spcAft>
                <a:spcPts val="0"/>
              </a:spcAft>
              <a:buSzPts val="1800"/>
              <a:buNone/>
              <a:defRPr sz="1800">
                <a:solidFill>
                  <a:schemeClr val="lt1"/>
                </a:solidFill>
              </a:defRPr>
            </a:lvl2pPr>
            <a:lvl3pPr marL="1371600" lvl="2" indent="-228600" algn="l">
              <a:lnSpc>
                <a:spcPct val="100000"/>
              </a:lnSpc>
              <a:spcBef>
                <a:spcPts val="350"/>
              </a:spcBef>
              <a:spcAft>
                <a:spcPts val="0"/>
              </a:spcAft>
              <a:buSzPts val="1600"/>
              <a:buNone/>
              <a:defRPr sz="1600">
                <a:solidFill>
                  <a:schemeClr val="lt1"/>
                </a:solidFill>
              </a:defRPr>
            </a:lvl3pPr>
            <a:lvl4pPr marL="1828800" lvl="3" indent="-228600" algn="l">
              <a:lnSpc>
                <a:spcPct val="100000"/>
              </a:lnSpc>
              <a:spcBef>
                <a:spcPts val="350"/>
              </a:spcBef>
              <a:spcAft>
                <a:spcPts val="0"/>
              </a:spcAft>
              <a:buSzPts val="1400"/>
              <a:buNone/>
              <a:defRPr sz="1400">
                <a:solidFill>
                  <a:schemeClr val="lt1"/>
                </a:solidFill>
              </a:defRPr>
            </a:lvl4pPr>
            <a:lvl5pPr marL="2286000" lvl="4" indent="-228600" algn="l">
              <a:lnSpc>
                <a:spcPct val="100000"/>
              </a:lnSpc>
              <a:spcBef>
                <a:spcPts val="350"/>
              </a:spcBef>
              <a:spcAft>
                <a:spcPts val="0"/>
              </a:spcAft>
              <a:buSzPts val="1400"/>
              <a:buNone/>
              <a:defRPr sz="1400">
                <a:solidFill>
                  <a:schemeClr val="lt1"/>
                </a:solidFill>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0" name="Google Shape;40;p29"/>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9"/>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29"/>
          <p:cNvSpPr/>
          <p:nvPr/>
        </p:nvSpPr>
        <p:spPr>
          <a:xfrm>
            <a:off x="3636680" y="3005472"/>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5098"/>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 name="Google Shape;44;p29"/>
          <p:cNvSpPr/>
          <p:nvPr/>
        </p:nvSpPr>
        <p:spPr>
          <a:xfrm>
            <a:off x="3450264" y="3005472"/>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5098"/>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45"/>
        <p:cNvGrpSpPr/>
        <p:nvPr/>
      </p:nvGrpSpPr>
      <p:grpSpPr>
        <a:xfrm>
          <a:off x="0" y="0"/>
          <a:ext cx="0" cy="0"/>
          <a:chOff x="0" y="0"/>
          <a:chExt cx="0" cy="0"/>
        </a:xfrm>
      </p:grpSpPr>
      <p:sp>
        <p:nvSpPr>
          <p:cNvPr id="46" name="Google Shape;46;p30"/>
          <p:cNvSpPr txBox="1">
            <a:spLocks noGrp="1"/>
          </p:cNvSpPr>
          <p:nvPr>
            <p:ph type="body" idx="1"/>
          </p:nvPr>
        </p:nvSpPr>
        <p:spPr>
          <a:xfrm>
            <a:off x="457200" y="1481328"/>
            <a:ext cx="4038600" cy="4525963"/>
          </a:xfrm>
          <a:prstGeom prst="rect">
            <a:avLst/>
          </a:prstGeom>
          <a:noFill/>
          <a:ln>
            <a:noFill/>
          </a:ln>
        </p:spPr>
        <p:txBody>
          <a:bodyPr spcFirstLastPara="1" wrap="square" lIns="91425" tIns="45700" rIns="91425" bIns="45700" anchor="t" anchorCtr="0">
            <a:normAutofit/>
          </a:bodyPr>
          <a:lstStyle>
            <a:lvl1pPr marL="457200" lvl="0" indent="-349504" algn="l">
              <a:lnSpc>
                <a:spcPct val="100000"/>
              </a:lnSpc>
              <a:spcBef>
                <a:spcPts val="400"/>
              </a:spcBef>
              <a:spcAft>
                <a:spcPts val="0"/>
              </a:spcAft>
              <a:buSzPts val="1904"/>
              <a:buChar char="?"/>
              <a:defRPr sz="2800"/>
            </a:lvl1pPr>
            <a:lvl2pPr marL="914400" lvl="1" indent="-381000" algn="l">
              <a:lnSpc>
                <a:spcPct val="100000"/>
              </a:lnSpc>
              <a:spcBef>
                <a:spcPts val="324"/>
              </a:spcBef>
              <a:spcAft>
                <a:spcPts val="0"/>
              </a:spcAft>
              <a:buSzPts val="2400"/>
              <a:buChar char="◦"/>
              <a:defRPr sz="2400"/>
            </a:lvl2pPr>
            <a:lvl3pPr marL="1371600" lvl="2" indent="-355600" algn="l">
              <a:lnSpc>
                <a:spcPct val="100000"/>
              </a:lnSpc>
              <a:spcBef>
                <a:spcPts val="350"/>
              </a:spcBef>
              <a:spcAft>
                <a:spcPts val="0"/>
              </a:spcAft>
              <a:buSzPts val="2000"/>
              <a:buChar char="●"/>
              <a:defRPr sz="2000"/>
            </a:lvl3pPr>
            <a:lvl4pPr marL="1828800" lvl="3" indent="-342900" algn="l">
              <a:lnSpc>
                <a:spcPct val="100000"/>
              </a:lnSpc>
              <a:spcBef>
                <a:spcPts val="350"/>
              </a:spcBef>
              <a:spcAft>
                <a:spcPts val="0"/>
              </a:spcAft>
              <a:buSzPts val="1800"/>
              <a:buChar char="●"/>
              <a:defRPr sz="1800"/>
            </a:lvl4pPr>
            <a:lvl5pPr marL="2286000" lvl="4" indent="-342900" algn="l">
              <a:lnSpc>
                <a:spcPct val="100000"/>
              </a:lnSpc>
              <a:spcBef>
                <a:spcPts val="350"/>
              </a:spcBef>
              <a:spcAft>
                <a:spcPts val="0"/>
              </a:spcAft>
              <a:buSzPts val="1800"/>
              <a:buChar char="●"/>
              <a:defRPr sz="18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7" name="Google Shape;47;p30"/>
          <p:cNvSpPr txBox="1">
            <a:spLocks noGrp="1"/>
          </p:cNvSpPr>
          <p:nvPr>
            <p:ph type="body" idx="2"/>
          </p:nvPr>
        </p:nvSpPr>
        <p:spPr>
          <a:xfrm>
            <a:off x="4648200" y="1481328"/>
            <a:ext cx="4038600" cy="4525963"/>
          </a:xfrm>
          <a:prstGeom prst="rect">
            <a:avLst/>
          </a:prstGeom>
          <a:noFill/>
          <a:ln>
            <a:noFill/>
          </a:ln>
        </p:spPr>
        <p:txBody>
          <a:bodyPr spcFirstLastPara="1" wrap="square" lIns="91425" tIns="45700" rIns="91425" bIns="45700" anchor="t" anchorCtr="0">
            <a:normAutofit/>
          </a:bodyPr>
          <a:lstStyle>
            <a:lvl1pPr marL="457200" lvl="0" indent="-349504" algn="l">
              <a:lnSpc>
                <a:spcPct val="100000"/>
              </a:lnSpc>
              <a:spcBef>
                <a:spcPts val="400"/>
              </a:spcBef>
              <a:spcAft>
                <a:spcPts val="0"/>
              </a:spcAft>
              <a:buSzPts val="1904"/>
              <a:buChar char="?"/>
              <a:defRPr sz="2800"/>
            </a:lvl1pPr>
            <a:lvl2pPr marL="914400" lvl="1" indent="-381000" algn="l">
              <a:lnSpc>
                <a:spcPct val="100000"/>
              </a:lnSpc>
              <a:spcBef>
                <a:spcPts val="324"/>
              </a:spcBef>
              <a:spcAft>
                <a:spcPts val="0"/>
              </a:spcAft>
              <a:buSzPts val="2400"/>
              <a:buChar char="◦"/>
              <a:defRPr sz="2400"/>
            </a:lvl2pPr>
            <a:lvl3pPr marL="1371600" lvl="2" indent="-355600" algn="l">
              <a:lnSpc>
                <a:spcPct val="100000"/>
              </a:lnSpc>
              <a:spcBef>
                <a:spcPts val="350"/>
              </a:spcBef>
              <a:spcAft>
                <a:spcPts val="0"/>
              </a:spcAft>
              <a:buSzPts val="2000"/>
              <a:buChar char="●"/>
              <a:defRPr sz="2000"/>
            </a:lvl3pPr>
            <a:lvl4pPr marL="1828800" lvl="3" indent="-342900" algn="l">
              <a:lnSpc>
                <a:spcPct val="100000"/>
              </a:lnSpc>
              <a:spcBef>
                <a:spcPts val="350"/>
              </a:spcBef>
              <a:spcAft>
                <a:spcPts val="0"/>
              </a:spcAft>
              <a:buSzPts val="1800"/>
              <a:buChar char="●"/>
              <a:defRPr sz="1800"/>
            </a:lvl4pPr>
            <a:lvl5pPr marL="2286000" lvl="4" indent="-342900" algn="l">
              <a:lnSpc>
                <a:spcPct val="100000"/>
              </a:lnSpc>
              <a:spcBef>
                <a:spcPts val="350"/>
              </a:spcBef>
              <a:spcAft>
                <a:spcPts val="0"/>
              </a:spcAft>
              <a:buSzPts val="1800"/>
              <a:buChar char="●"/>
              <a:defRPr sz="18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8" name="Google Shape;48;p30"/>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0"/>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blipFill rotWithShape="1">
          <a:blip r:embed="rId2">
            <a:alphaModFix/>
          </a:blip>
          <a:tile tx="0" ty="0" sx="50000" sy="50000" flip="none" algn="tl"/>
        </a:blipFill>
        <a:effectLst/>
      </p:bgPr>
    </p:bg>
    <p:spTree>
      <p:nvGrpSpPr>
        <p:cNvPr id="1" name="Shape 52"/>
        <p:cNvGrpSpPr/>
        <p:nvPr/>
      </p:nvGrpSpPr>
      <p:grpSpPr>
        <a:xfrm>
          <a:off x="0" y="0"/>
          <a:ext cx="0" cy="0"/>
          <a:chOff x="0" y="0"/>
          <a:chExt cx="0" cy="0"/>
        </a:xfrm>
      </p:grpSpPr>
      <p:sp>
        <p:nvSpPr>
          <p:cNvPr id="53" name="Google Shape;53;p31"/>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1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1"/>
          <p:cNvSpPr txBox="1">
            <a:spLocks noGrp="1"/>
          </p:cNvSpPr>
          <p:nvPr>
            <p:ph type="body" idx="1"/>
          </p:nvPr>
        </p:nvSpPr>
        <p:spPr>
          <a:xfrm>
            <a:off x="457200" y="5410200"/>
            <a:ext cx="4040188"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lnSpc>
                <a:spcPct val="100000"/>
              </a:lnSpc>
              <a:spcBef>
                <a:spcPts val="400"/>
              </a:spcBef>
              <a:spcAft>
                <a:spcPts val="0"/>
              </a:spcAft>
              <a:buSzPts val="1632"/>
              <a:buNone/>
              <a:defRPr sz="2400" b="0">
                <a:solidFill>
                  <a:schemeClr val="lt1"/>
                </a:solidFill>
              </a:defRPr>
            </a:lvl1pPr>
            <a:lvl2pPr marL="914400" lvl="1" indent="-228600" algn="l">
              <a:lnSpc>
                <a:spcPct val="100000"/>
              </a:lnSpc>
              <a:spcBef>
                <a:spcPts val="324"/>
              </a:spcBef>
              <a:spcAft>
                <a:spcPts val="0"/>
              </a:spcAft>
              <a:buSzPts val="2000"/>
              <a:buNone/>
              <a:defRPr sz="2000" b="1"/>
            </a:lvl2pPr>
            <a:lvl3pPr marL="1371600" lvl="2" indent="-228600" algn="l">
              <a:lnSpc>
                <a:spcPct val="100000"/>
              </a:lnSpc>
              <a:spcBef>
                <a:spcPts val="350"/>
              </a:spcBef>
              <a:spcAft>
                <a:spcPts val="0"/>
              </a:spcAft>
              <a:buSzPts val="1800"/>
              <a:buNone/>
              <a:defRPr sz="1800" b="1"/>
            </a:lvl3pPr>
            <a:lvl4pPr marL="1828800" lvl="3" indent="-228600" algn="l">
              <a:lnSpc>
                <a:spcPct val="100000"/>
              </a:lnSpc>
              <a:spcBef>
                <a:spcPts val="350"/>
              </a:spcBef>
              <a:spcAft>
                <a:spcPts val="0"/>
              </a:spcAft>
              <a:buSzPts val="1600"/>
              <a:buNone/>
              <a:defRPr sz="1600" b="1"/>
            </a:lvl4pPr>
            <a:lvl5pPr marL="2286000" lvl="4" indent="-228600" algn="l">
              <a:lnSpc>
                <a:spcPct val="100000"/>
              </a:lnSpc>
              <a:spcBef>
                <a:spcPts val="350"/>
              </a:spcBef>
              <a:spcAft>
                <a:spcPts val="0"/>
              </a:spcAft>
              <a:buSzPts val="1600"/>
              <a:buNone/>
              <a:defRPr sz="1600" b="1"/>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5" name="Google Shape;55;p31"/>
          <p:cNvSpPr txBox="1">
            <a:spLocks noGrp="1"/>
          </p:cNvSpPr>
          <p:nvPr>
            <p:ph type="body" idx="2"/>
          </p:nvPr>
        </p:nvSpPr>
        <p:spPr>
          <a:xfrm>
            <a:off x="4645026" y="5410200"/>
            <a:ext cx="4041775"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lnSpc>
                <a:spcPct val="100000"/>
              </a:lnSpc>
              <a:spcBef>
                <a:spcPts val="400"/>
              </a:spcBef>
              <a:spcAft>
                <a:spcPts val="0"/>
              </a:spcAft>
              <a:buSzPts val="1632"/>
              <a:buNone/>
              <a:defRPr sz="2400" b="0">
                <a:solidFill>
                  <a:schemeClr val="lt1"/>
                </a:solidFill>
              </a:defRPr>
            </a:lvl1pPr>
            <a:lvl2pPr marL="914400" lvl="1" indent="-228600" algn="l">
              <a:lnSpc>
                <a:spcPct val="100000"/>
              </a:lnSpc>
              <a:spcBef>
                <a:spcPts val="324"/>
              </a:spcBef>
              <a:spcAft>
                <a:spcPts val="0"/>
              </a:spcAft>
              <a:buSzPts val="2000"/>
              <a:buNone/>
              <a:defRPr sz="2000" b="1"/>
            </a:lvl2pPr>
            <a:lvl3pPr marL="1371600" lvl="2" indent="-228600" algn="l">
              <a:lnSpc>
                <a:spcPct val="100000"/>
              </a:lnSpc>
              <a:spcBef>
                <a:spcPts val="350"/>
              </a:spcBef>
              <a:spcAft>
                <a:spcPts val="0"/>
              </a:spcAft>
              <a:buSzPts val="1800"/>
              <a:buNone/>
              <a:defRPr sz="1800" b="1"/>
            </a:lvl3pPr>
            <a:lvl4pPr marL="1828800" lvl="3" indent="-228600" algn="l">
              <a:lnSpc>
                <a:spcPct val="100000"/>
              </a:lnSpc>
              <a:spcBef>
                <a:spcPts val="350"/>
              </a:spcBef>
              <a:spcAft>
                <a:spcPts val="0"/>
              </a:spcAft>
              <a:buSzPts val="1600"/>
              <a:buNone/>
              <a:defRPr sz="1600" b="1"/>
            </a:lvl4pPr>
            <a:lvl5pPr marL="2286000" lvl="4" indent="-228600" algn="l">
              <a:lnSpc>
                <a:spcPct val="100000"/>
              </a:lnSpc>
              <a:spcBef>
                <a:spcPts val="350"/>
              </a:spcBef>
              <a:spcAft>
                <a:spcPts val="0"/>
              </a:spcAft>
              <a:buSzPts val="1600"/>
              <a:buNone/>
              <a:defRPr sz="1600" b="1"/>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6" name="Google Shape;56;p31"/>
          <p:cNvSpPr txBox="1">
            <a:spLocks noGrp="1"/>
          </p:cNvSpPr>
          <p:nvPr>
            <p:ph type="body" idx="3"/>
          </p:nvPr>
        </p:nvSpPr>
        <p:spPr>
          <a:xfrm>
            <a:off x="457200" y="1444294"/>
            <a:ext cx="4040188" cy="3941763"/>
          </a:xfrm>
          <a:prstGeom prst="rect">
            <a:avLst/>
          </a:prstGeom>
          <a:noFill/>
          <a:ln>
            <a:noFill/>
          </a:ln>
        </p:spPr>
        <p:txBody>
          <a:bodyPr spcFirstLastPara="1" wrap="square" lIns="91425" tIns="45700" rIns="91425" bIns="45700" anchor="t" anchorCtr="0">
            <a:normAutofit/>
          </a:bodyPr>
          <a:lstStyle>
            <a:lvl1pPr marL="457200" lvl="0" indent="-332232" algn="l">
              <a:lnSpc>
                <a:spcPct val="100000"/>
              </a:lnSpc>
              <a:spcBef>
                <a:spcPts val="400"/>
              </a:spcBef>
              <a:spcAft>
                <a:spcPts val="0"/>
              </a:spcAft>
              <a:buSzPts val="1632"/>
              <a:buChar char="?"/>
              <a:defRPr sz="2400"/>
            </a:lvl1pPr>
            <a:lvl2pPr marL="914400" lvl="1" indent="-355600" algn="l">
              <a:lnSpc>
                <a:spcPct val="100000"/>
              </a:lnSpc>
              <a:spcBef>
                <a:spcPts val="324"/>
              </a:spcBef>
              <a:spcAft>
                <a:spcPts val="0"/>
              </a:spcAft>
              <a:buSzPts val="2000"/>
              <a:buChar char="◦"/>
              <a:defRPr sz="2000"/>
            </a:lvl2pPr>
            <a:lvl3pPr marL="1371600" lvl="2" indent="-342900" algn="l">
              <a:lnSpc>
                <a:spcPct val="100000"/>
              </a:lnSpc>
              <a:spcBef>
                <a:spcPts val="350"/>
              </a:spcBef>
              <a:spcAft>
                <a:spcPts val="0"/>
              </a:spcAft>
              <a:buSzPts val="1800"/>
              <a:buChar char="●"/>
              <a:defRPr sz="1800"/>
            </a:lvl3pPr>
            <a:lvl4pPr marL="1828800" lvl="3" indent="-330200" algn="l">
              <a:lnSpc>
                <a:spcPct val="100000"/>
              </a:lnSpc>
              <a:spcBef>
                <a:spcPts val="350"/>
              </a:spcBef>
              <a:spcAft>
                <a:spcPts val="0"/>
              </a:spcAft>
              <a:buSzPts val="1600"/>
              <a:buChar char="●"/>
              <a:defRPr sz="1600"/>
            </a:lvl4pPr>
            <a:lvl5pPr marL="2286000" lvl="4" indent="-330200" algn="l">
              <a:lnSpc>
                <a:spcPct val="100000"/>
              </a:lnSpc>
              <a:spcBef>
                <a:spcPts val="350"/>
              </a:spcBef>
              <a:spcAft>
                <a:spcPts val="0"/>
              </a:spcAft>
              <a:buSzPts val="160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7" name="Google Shape;57;p31"/>
          <p:cNvSpPr txBox="1">
            <a:spLocks noGrp="1"/>
          </p:cNvSpPr>
          <p:nvPr>
            <p:ph type="body" idx="4"/>
          </p:nvPr>
        </p:nvSpPr>
        <p:spPr>
          <a:xfrm>
            <a:off x="4645025" y="1444294"/>
            <a:ext cx="4041775" cy="3941763"/>
          </a:xfrm>
          <a:prstGeom prst="rect">
            <a:avLst/>
          </a:prstGeom>
          <a:noFill/>
          <a:ln>
            <a:noFill/>
          </a:ln>
        </p:spPr>
        <p:txBody>
          <a:bodyPr spcFirstLastPara="1" wrap="square" lIns="91425" tIns="45700" rIns="91425" bIns="45700" anchor="t" anchorCtr="0">
            <a:normAutofit/>
          </a:bodyPr>
          <a:lstStyle>
            <a:lvl1pPr marL="457200" lvl="0" indent="-332232" algn="l">
              <a:lnSpc>
                <a:spcPct val="100000"/>
              </a:lnSpc>
              <a:spcBef>
                <a:spcPts val="0"/>
              </a:spcBef>
              <a:spcAft>
                <a:spcPts val="0"/>
              </a:spcAft>
              <a:buSzPts val="1632"/>
              <a:buChar char="?"/>
              <a:defRPr sz="2400"/>
            </a:lvl1pPr>
            <a:lvl2pPr marL="914400" lvl="1" indent="-355600" algn="l">
              <a:lnSpc>
                <a:spcPct val="100000"/>
              </a:lnSpc>
              <a:spcBef>
                <a:spcPts val="324"/>
              </a:spcBef>
              <a:spcAft>
                <a:spcPts val="0"/>
              </a:spcAft>
              <a:buSzPts val="2000"/>
              <a:buChar char="◦"/>
              <a:defRPr sz="2000"/>
            </a:lvl2pPr>
            <a:lvl3pPr marL="1371600" lvl="2" indent="-342900" algn="l">
              <a:lnSpc>
                <a:spcPct val="100000"/>
              </a:lnSpc>
              <a:spcBef>
                <a:spcPts val="350"/>
              </a:spcBef>
              <a:spcAft>
                <a:spcPts val="0"/>
              </a:spcAft>
              <a:buSzPts val="1800"/>
              <a:buChar char="●"/>
              <a:defRPr sz="1800"/>
            </a:lvl3pPr>
            <a:lvl4pPr marL="1828800" lvl="3" indent="-330200" algn="l">
              <a:lnSpc>
                <a:spcPct val="100000"/>
              </a:lnSpc>
              <a:spcBef>
                <a:spcPts val="350"/>
              </a:spcBef>
              <a:spcAft>
                <a:spcPts val="0"/>
              </a:spcAft>
              <a:buSzPts val="1600"/>
              <a:buChar char="●"/>
              <a:defRPr sz="1600"/>
            </a:lvl4pPr>
            <a:lvl5pPr marL="2286000" lvl="4" indent="-330200" algn="l">
              <a:lnSpc>
                <a:spcPct val="100000"/>
              </a:lnSpc>
              <a:spcBef>
                <a:spcPts val="350"/>
              </a:spcBef>
              <a:spcAft>
                <a:spcPts val="0"/>
              </a:spcAft>
              <a:buSzPts val="160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8" name="Google Shape;58;p31"/>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61"/>
        <p:cNvGrpSpPr/>
        <p:nvPr/>
      </p:nvGrpSpPr>
      <p:grpSpPr>
        <a:xfrm>
          <a:off x="0" y="0"/>
          <a:ext cx="0" cy="0"/>
          <a:chOff x="0" y="0"/>
          <a:chExt cx="0" cy="0"/>
        </a:xfrm>
      </p:grpSpPr>
      <p:sp>
        <p:nvSpPr>
          <p:cNvPr id="62" name="Google Shape;62;p32"/>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33"/>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3"/>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3"/>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blipFill rotWithShape="1">
          <a:blip r:embed="rId2">
            <a:alphaModFix/>
          </a:blip>
          <a:tile tx="0" ty="0" sx="50000" sy="50000" flip="none" algn="tl"/>
        </a:blipFill>
        <a:effectLst/>
      </p:bgPr>
    </p:bg>
    <p:spTree>
      <p:nvGrpSpPr>
        <p:cNvPr id="1" name="Shape 70"/>
        <p:cNvGrpSpPr/>
        <p:nvPr/>
      </p:nvGrpSpPr>
      <p:grpSpPr>
        <a:xfrm>
          <a:off x="0" y="0"/>
          <a:ext cx="0" cy="0"/>
          <a:chOff x="0" y="0"/>
          <a:chExt cx="0" cy="0"/>
        </a:xfrm>
      </p:grpSpPr>
      <p:sp>
        <p:nvSpPr>
          <p:cNvPr id="71" name="Google Shape;71;p34"/>
          <p:cNvSpPr txBox="1">
            <a:spLocks noGrp="1"/>
          </p:cNvSpPr>
          <p:nvPr>
            <p:ph type="title"/>
          </p:nvPr>
        </p:nvSpPr>
        <p:spPr>
          <a:xfrm>
            <a:off x="914400" y="4876800"/>
            <a:ext cx="7481776"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chemeClr val="accent1"/>
              </a:buClr>
              <a:buSzPts val="2500"/>
              <a:buFont typeface="Lucida Sans"/>
              <a:buNone/>
              <a:defRPr sz="25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4"/>
          <p:cNvSpPr txBox="1">
            <a:spLocks noGrp="1"/>
          </p:cNvSpPr>
          <p:nvPr>
            <p:ph type="body" idx="1"/>
          </p:nvPr>
        </p:nvSpPr>
        <p:spPr>
          <a:xfrm>
            <a:off x="4419600" y="5355102"/>
            <a:ext cx="3974592" cy="914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1088"/>
              <a:buNone/>
              <a:defRPr sz="1600"/>
            </a:lvl1pPr>
            <a:lvl2pPr marL="914400" lvl="1" indent="-228600" algn="l">
              <a:lnSpc>
                <a:spcPct val="100000"/>
              </a:lnSpc>
              <a:spcBef>
                <a:spcPts val="324"/>
              </a:spcBef>
              <a:spcAft>
                <a:spcPts val="0"/>
              </a:spcAft>
              <a:buSzPts val="1200"/>
              <a:buNone/>
              <a:defRPr sz="1200"/>
            </a:lvl2pPr>
            <a:lvl3pPr marL="1371600" lvl="2" indent="-228600" algn="l">
              <a:lnSpc>
                <a:spcPct val="100000"/>
              </a:lnSpc>
              <a:spcBef>
                <a:spcPts val="350"/>
              </a:spcBef>
              <a:spcAft>
                <a:spcPts val="0"/>
              </a:spcAft>
              <a:buSzPts val="1000"/>
              <a:buNone/>
              <a:defRPr sz="1000"/>
            </a:lvl3pPr>
            <a:lvl4pPr marL="1828800" lvl="3" indent="-228600" algn="l">
              <a:lnSpc>
                <a:spcPct val="100000"/>
              </a:lnSpc>
              <a:spcBef>
                <a:spcPts val="350"/>
              </a:spcBef>
              <a:spcAft>
                <a:spcPts val="0"/>
              </a:spcAft>
              <a:buSzPts val="900"/>
              <a:buNone/>
              <a:defRPr sz="900"/>
            </a:lvl4pPr>
            <a:lvl5pPr marL="2286000" lvl="4" indent="-228600" algn="l">
              <a:lnSpc>
                <a:spcPct val="100000"/>
              </a:lnSpc>
              <a:spcBef>
                <a:spcPts val="350"/>
              </a:spcBef>
              <a:spcAft>
                <a:spcPts val="0"/>
              </a:spcAft>
              <a:buSzPts val="900"/>
              <a:buNone/>
              <a:defRPr sz="9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73" name="Google Shape;73;p34"/>
          <p:cNvSpPr txBox="1">
            <a:spLocks noGrp="1"/>
          </p:cNvSpPr>
          <p:nvPr>
            <p:ph type="body" idx="2"/>
          </p:nvPr>
        </p:nvSpPr>
        <p:spPr>
          <a:xfrm>
            <a:off x="914400" y="274320"/>
            <a:ext cx="7479792" cy="4572000"/>
          </a:xfrm>
          <a:prstGeom prst="rect">
            <a:avLst/>
          </a:prstGeom>
          <a:noFill/>
          <a:ln>
            <a:noFill/>
          </a:ln>
        </p:spPr>
        <p:txBody>
          <a:bodyPr spcFirstLastPara="1" wrap="square" lIns="91425" tIns="45700" rIns="91425" bIns="45700" anchor="t" anchorCtr="0">
            <a:normAutofit/>
          </a:bodyPr>
          <a:lstStyle>
            <a:lvl1pPr marL="457200" lvl="0" indent="-366776" algn="l">
              <a:lnSpc>
                <a:spcPct val="100000"/>
              </a:lnSpc>
              <a:spcBef>
                <a:spcPts val="400"/>
              </a:spcBef>
              <a:spcAft>
                <a:spcPts val="0"/>
              </a:spcAft>
              <a:buSzPts val="2176"/>
              <a:buChar char="?"/>
              <a:defRPr sz="3200"/>
            </a:lvl1pPr>
            <a:lvl2pPr marL="914400" lvl="1" indent="-406400" algn="l">
              <a:lnSpc>
                <a:spcPct val="100000"/>
              </a:lnSpc>
              <a:spcBef>
                <a:spcPts val="324"/>
              </a:spcBef>
              <a:spcAft>
                <a:spcPts val="0"/>
              </a:spcAft>
              <a:buSzPts val="2800"/>
              <a:buChar char="◦"/>
              <a:defRPr sz="2800"/>
            </a:lvl2pPr>
            <a:lvl3pPr marL="1371600" lvl="2" indent="-381000" algn="l">
              <a:lnSpc>
                <a:spcPct val="100000"/>
              </a:lnSpc>
              <a:spcBef>
                <a:spcPts val="350"/>
              </a:spcBef>
              <a:spcAft>
                <a:spcPts val="0"/>
              </a:spcAft>
              <a:buSzPts val="2400"/>
              <a:buChar char="●"/>
              <a:defRPr sz="2400"/>
            </a:lvl3pPr>
            <a:lvl4pPr marL="1828800" lvl="3" indent="-355600" algn="l">
              <a:lnSpc>
                <a:spcPct val="100000"/>
              </a:lnSpc>
              <a:spcBef>
                <a:spcPts val="350"/>
              </a:spcBef>
              <a:spcAft>
                <a:spcPts val="0"/>
              </a:spcAft>
              <a:buSzPts val="2000"/>
              <a:buChar char="●"/>
              <a:defRPr sz="2000"/>
            </a:lvl4pPr>
            <a:lvl5pPr marL="2286000" lvl="4" indent="-355600" algn="l">
              <a:lnSpc>
                <a:spcPct val="100000"/>
              </a:lnSpc>
              <a:spcBef>
                <a:spcPts val="350"/>
              </a:spcBef>
              <a:spcAft>
                <a:spcPts val="0"/>
              </a:spcAft>
              <a:buSzPts val="2000"/>
              <a:buChar char="●"/>
              <a:defRPr sz="20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74" name="Google Shape;74;p34"/>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4"/>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77"/>
        <p:cNvGrpSpPr/>
        <p:nvPr/>
      </p:nvGrpSpPr>
      <p:grpSpPr>
        <a:xfrm>
          <a:off x="0" y="0"/>
          <a:ext cx="0" cy="0"/>
          <a:chOff x="0" y="0"/>
          <a:chExt cx="0" cy="0"/>
        </a:xfrm>
      </p:grpSpPr>
      <p:sp>
        <p:nvSpPr>
          <p:cNvPr id="78" name="Google Shape;78;p35"/>
          <p:cNvSpPr txBox="1">
            <a:spLocks noGrp="1"/>
          </p:cNvSpPr>
          <p:nvPr>
            <p:ph type="body" idx="1"/>
          </p:nvPr>
        </p:nvSpPr>
        <p:spPr>
          <a:xfrm>
            <a:off x="1141232" y="5443402"/>
            <a:ext cx="7162800" cy="648232"/>
          </a:xfrm>
          <a:prstGeom prst="rect">
            <a:avLst/>
          </a:prstGeom>
          <a:noFill/>
          <a:ln>
            <a:noFill/>
          </a:ln>
        </p:spPr>
        <p:txBody>
          <a:bodyPr spcFirstLastPara="1" wrap="square" lIns="91425" tIns="0" rIns="91425" bIns="45700" anchor="t" anchorCtr="0">
            <a:normAutofit/>
          </a:bodyPr>
          <a:lstStyle>
            <a:lvl1pPr marL="457200" marR="18288" lvl="0" indent="-228600" algn="r">
              <a:lnSpc>
                <a:spcPct val="100000"/>
              </a:lnSpc>
              <a:spcBef>
                <a:spcPts val="400"/>
              </a:spcBef>
              <a:spcAft>
                <a:spcPts val="0"/>
              </a:spcAft>
              <a:buSzPts val="952"/>
              <a:buNone/>
              <a:defRPr sz="1400"/>
            </a:lvl1pPr>
            <a:lvl2pPr marL="914400" lvl="1" indent="-304800" algn="l">
              <a:lnSpc>
                <a:spcPct val="100000"/>
              </a:lnSpc>
              <a:spcBef>
                <a:spcPts val="324"/>
              </a:spcBef>
              <a:spcAft>
                <a:spcPts val="0"/>
              </a:spcAft>
              <a:buSzPts val="1200"/>
              <a:buChar char="◦"/>
              <a:defRPr sz="1200"/>
            </a:lvl2pPr>
            <a:lvl3pPr marL="1371600" lvl="2" indent="-292100" algn="l">
              <a:lnSpc>
                <a:spcPct val="100000"/>
              </a:lnSpc>
              <a:spcBef>
                <a:spcPts val="350"/>
              </a:spcBef>
              <a:spcAft>
                <a:spcPts val="0"/>
              </a:spcAft>
              <a:buSzPts val="1000"/>
              <a:buChar char="●"/>
              <a:defRPr sz="1000"/>
            </a:lvl3pPr>
            <a:lvl4pPr marL="1828800" lvl="3" indent="-285750" algn="l">
              <a:lnSpc>
                <a:spcPct val="100000"/>
              </a:lnSpc>
              <a:spcBef>
                <a:spcPts val="350"/>
              </a:spcBef>
              <a:spcAft>
                <a:spcPts val="0"/>
              </a:spcAft>
              <a:buSzPts val="900"/>
              <a:buChar char="●"/>
              <a:defRPr sz="900"/>
            </a:lvl4pPr>
            <a:lvl5pPr marL="2286000" lvl="4" indent="-285750" algn="l">
              <a:lnSpc>
                <a:spcPct val="100000"/>
              </a:lnSpc>
              <a:spcBef>
                <a:spcPts val="350"/>
              </a:spcBef>
              <a:spcAft>
                <a:spcPts val="0"/>
              </a:spcAft>
              <a:buSzPts val="900"/>
              <a:buChar char="●"/>
              <a:defRPr sz="9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79" name="Google Shape;79;p35"/>
          <p:cNvSpPr>
            <a:spLocks noGrp="1"/>
          </p:cNvSpPr>
          <p:nvPr>
            <p:ph type="pic" idx="2"/>
          </p:nvPr>
        </p:nvSpPr>
        <p:spPr>
          <a:xfrm>
            <a:off x="228600" y="189968"/>
            <a:ext cx="8686800" cy="4389120"/>
          </a:xfrm>
          <a:prstGeom prst="rect">
            <a:avLst/>
          </a:prstGeom>
          <a:solidFill>
            <a:schemeClr val="dk2"/>
          </a:solidFill>
          <a:ln w="9525" cap="flat" cmpd="sng">
            <a:solidFill>
              <a:schemeClr val="dk1"/>
            </a:solidFill>
            <a:prstDash val="solid"/>
            <a:round/>
            <a:headEnd type="none" w="sm" len="sm"/>
            <a:tailEnd type="none" w="sm" len="sm"/>
          </a:ln>
        </p:spPr>
      </p:sp>
      <p:sp>
        <p:nvSpPr>
          <p:cNvPr id="80" name="Google Shape;80;p35"/>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83" name="Google Shape;83;p35"/>
          <p:cNvSpPr txBox="1">
            <a:spLocks noGrp="1"/>
          </p:cNvSpPr>
          <p:nvPr>
            <p:ph type="title"/>
          </p:nvPr>
        </p:nvSpPr>
        <p:spPr>
          <a:xfrm>
            <a:off x="228600" y="4865122"/>
            <a:ext cx="8075432" cy="562672"/>
          </a:xfrm>
          <a:prstGeom prst="rect">
            <a:avLst/>
          </a:prstGeom>
          <a:noFill/>
          <a:ln>
            <a:noFill/>
          </a:ln>
        </p:spPr>
        <p:txBody>
          <a:bodyPr spcFirstLastPara="1" wrap="square" lIns="91425" tIns="45700" rIns="91425" bIns="45700" anchor="t" anchorCtr="0">
            <a:normAutofit/>
          </a:bodyPr>
          <a:lstStyle>
            <a:lvl1pPr marR="0" lvl="0" algn="r">
              <a:lnSpc>
                <a:spcPct val="100000"/>
              </a:lnSpc>
              <a:spcBef>
                <a:spcPts val="0"/>
              </a:spcBef>
              <a:spcAft>
                <a:spcPts val="0"/>
              </a:spcAft>
              <a:buClr>
                <a:schemeClr val="accent1"/>
              </a:buClr>
              <a:buSzPts val="3000"/>
              <a:buFont typeface="Lucida Sans"/>
              <a:buNone/>
              <a:defRPr sz="30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 name="Google Shape;85;p35"/>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 name="Google Shape;86;p35"/>
          <p:cNvSpPr/>
          <p:nvPr/>
        </p:nvSpPr>
        <p:spPr>
          <a:xfrm>
            <a:off x="-6042" y="5791253"/>
            <a:ext cx="3402314" cy="1080868"/>
          </a:xfrm>
          <a:prstGeom prst="rtTriangle">
            <a:avLst/>
          </a:pr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87" name="Google Shape;87;p35"/>
          <p:cNvCxnSpPr/>
          <p:nvPr/>
        </p:nvCxnSpPr>
        <p:spPr>
          <a:xfrm>
            <a:off x="-9237" y="5787738"/>
            <a:ext cx="3405509" cy="1084383"/>
          </a:xfrm>
          <a:prstGeom prst="straightConnector1">
            <a:avLst/>
          </a:prstGeom>
          <a:noFill/>
          <a:ln w="12050" cap="flat" cmpd="sng">
            <a:solidFill>
              <a:srgbClr val="BAE29B"/>
            </a:solidFill>
            <a:prstDash val="solid"/>
            <a:miter lim="800000"/>
            <a:headEnd type="none" w="sm" len="sm"/>
            <a:tailEnd type="none" w="sm" len="sm"/>
          </a:ln>
        </p:spPr>
      </p:cxnSp>
      <p:sp>
        <p:nvSpPr>
          <p:cNvPr id="88" name="Google Shape;88;p35"/>
          <p:cNvSpPr/>
          <p:nvPr/>
        </p:nvSpPr>
        <p:spPr>
          <a:xfrm>
            <a:off x="8664112" y="4988440"/>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5098"/>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35"/>
          <p:cNvSpPr/>
          <p:nvPr/>
        </p:nvSpPr>
        <p:spPr>
          <a:xfrm>
            <a:off x="8477696" y="4988440"/>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5098"/>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1" name="Google Shape;11;p26"/>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12" name="Google Shape;12;p26"/>
          <p:cNvSpPr/>
          <p:nvPr/>
        </p:nvSpPr>
        <p:spPr>
          <a:xfrm>
            <a:off x="-6042" y="5791253"/>
            <a:ext cx="3402314" cy="1080868"/>
          </a:xfrm>
          <a:prstGeom prst="rtTriangle">
            <a:avLst/>
          </a:prstGeom>
          <a:blipFill rotWithShape="1">
            <a:blip r:embed="rId13">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13" name="Google Shape;13;p26"/>
          <p:cNvCxnSpPr/>
          <p:nvPr/>
        </p:nvCxnSpPr>
        <p:spPr>
          <a:xfrm>
            <a:off x="-9237" y="5787738"/>
            <a:ext cx="3405509" cy="1084383"/>
          </a:xfrm>
          <a:prstGeom prst="straightConnector1">
            <a:avLst/>
          </a:prstGeom>
          <a:noFill/>
          <a:ln w="12050" cap="flat" cmpd="sng">
            <a:solidFill>
              <a:srgbClr val="BAE29B"/>
            </a:solidFill>
            <a:prstDash val="solid"/>
            <a:miter lim="800000"/>
            <a:headEnd type="none" w="sm" len="sm"/>
            <a:tailEnd type="none" w="sm" len="sm"/>
          </a:ln>
        </p:spPr>
      </p:cxnSp>
      <p:sp>
        <p:nvSpPr>
          <p:cNvPr id="14" name="Google Shape;1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100"/>
              <a:buFont typeface="Lucida Sans"/>
              <a:buNone/>
              <a:defRPr sz="4100" b="1" i="0" u="none" strike="noStrike" cap="none">
                <a:solidFill>
                  <a:schemeClr val="dk2"/>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6"/>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rmAutofit/>
          </a:bodyPr>
          <a:lstStyle>
            <a:lvl1pPr marL="457200" marR="0" lvl="0" indent="-345186" algn="l" rtl="0">
              <a:lnSpc>
                <a:spcPct val="100000"/>
              </a:lnSpc>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lnSpc>
                <a:spcPct val="100000"/>
              </a:lnSpc>
              <a:spcBef>
                <a:spcPts val="324"/>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lnSpc>
                <a:spcPct val="100000"/>
              </a:lnSpc>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lnSpc>
                <a:spcPct val="100000"/>
              </a:lnSpc>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lnSpc>
                <a:spcPct val="100000"/>
              </a:lnSpc>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100000"/>
              </a:lnSpc>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6" name="Google Shape;16;p26"/>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sp>
        <p:nvSpPr>
          <p:cNvPr id="17" name="Google Shape;17;p26"/>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sp>
        <p:nvSpPr>
          <p:cNvPr id="18" name="Google Shape;18;p26"/>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https://www.sumdog.com/" TargetMode="External"/><Relationship Id="rId13" Type="http://schemas.openxmlformats.org/officeDocument/2006/relationships/hyperlink" Target="https://home.oxfordowl.co.uk/" TargetMode="External"/><Relationship Id="rId3" Type="http://schemas.openxmlformats.org/officeDocument/2006/relationships/slideLayout" Target="../slideLayouts/slideLayout2.xml"/><Relationship Id="rId7" Type="http://schemas.openxmlformats.org/officeDocument/2006/relationships/hyperlink" Target="https://www.bbc.co.uk/bitesize" TargetMode="External"/><Relationship Id="rId12" Type="http://schemas.openxmlformats.org/officeDocument/2006/relationships/hyperlink" Target="http://www.bbc.co.uk/history/forkids/" TargetMode="External"/><Relationship Id="rId17" Type="http://schemas.openxmlformats.org/officeDocument/2006/relationships/image" Target="../media/image4.png"/><Relationship Id="rId2" Type="http://schemas.openxmlformats.org/officeDocument/2006/relationships/audio" Target="../media/media20.m4a"/><Relationship Id="rId16" Type="http://schemas.openxmlformats.org/officeDocument/2006/relationships/hyperlink" Target="https://www.poetrybyheart.org.uk/" TargetMode="External"/><Relationship Id="rId1" Type="http://schemas.microsoft.com/office/2007/relationships/media" Target="../media/media20.m4a"/><Relationship Id="rId6" Type="http://schemas.openxmlformats.org/officeDocument/2006/relationships/hyperlink" Target="https://ttrockstars.com/" TargetMode="External"/><Relationship Id="rId11" Type="http://schemas.openxmlformats.org/officeDocument/2006/relationships/hyperlink" Target="https://kids.nationalgeographic.com/" TargetMode="External"/><Relationship Id="rId5" Type="http://schemas.openxmlformats.org/officeDocument/2006/relationships/image" Target="../media/image5.png"/><Relationship Id="rId15" Type="http://schemas.openxmlformats.org/officeDocument/2006/relationships/hyperlink" Target="https://stories.audible.com/discovery" TargetMode="External"/><Relationship Id="rId10" Type="http://schemas.openxmlformats.org/officeDocument/2006/relationships/hyperlink" Target="https://mathszone.co.uk/" TargetMode="External"/><Relationship Id="rId4" Type="http://schemas.openxmlformats.org/officeDocument/2006/relationships/notesSlide" Target="../notesSlides/notesSlide19.xml"/><Relationship Id="rId9" Type="http://schemas.openxmlformats.org/officeDocument/2006/relationships/hyperlink" Target="https://www.topmarks.co.uk/" TargetMode="External"/><Relationship Id="rId14" Type="http://schemas.openxmlformats.org/officeDocument/2006/relationships/hyperlink" Target="https://www.booktrust.org.uk/books-and-reading/have-some-fun/storybooks-and-gam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251520" y="620688"/>
            <a:ext cx="7772400" cy="131635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2"/>
              </a:buClr>
              <a:buSzPct val="100000"/>
              <a:buFont typeface="Lucida Sans"/>
              <a:buNone/>
            </a:pPr>
            <a:r>
              <a:rPr lang="en-GB"/>
              <a:t>How to support your child at home</a:t>
            </a:r>
            <a:endParaRPr/>
          </a:p>
        </p:txBody>
      </p:sp>
      <p:sp>
        <p:nvSpPr>
          <p:cNvPr id="107" name="Google Shape;107;p1"/>
          <p:cNvSpPr txBox="1">
            <a:spLocks noGrp="1"/>
          </p:cNvSpPr>
          <p:nvPr>
            <p:ph type="subTitle" idx="1"/>
          </p:nvPr>
        </p:nvSpPr>
        <p:spPr>
          <a:xfrm>
            <a:off x="685793" y="2609121"/>
            <a:ext cx="7772400" cy="1199700"/>
          </a:xfrm>
          <a:prstGeom prst="rect">
            <a:avLst/>
          </a:prstGeom>
          <a:noFill/>
          <a:ln>
            <a:noFill/>
          </a:ln>
        </p:spPr>
        <p:txBody>
          <a:bodyPr spcFirstLastPara="1" wrap="square" lIns="45700" tIns="45700" rIns="45700" bIns="45700" anchor="t" anchorCtr="0">
            <a:normAutofit/>
          </a:bodyPr>
          <a:lstStyle/>
          <a:p>
            <a:pPr marL="0" marR="64008" lvl="0" indent="0" algn="r" rtl="0">
              <a:lnSpc>
                <a:spcPct val="100000"/>
              </a:lnSpc>
              <a:spcBef>
                <a:spcPts val="0"/>
              </a:spcBef>
              <a:spcAft>
                <a:spcPts val="0"/>
              </a:spcAft>
              <a:buSzPts val="1836"/>
              <a:buNone/>
            </a:pPr>
            <a:r>
              <a:rPr lang="en-GB" dirty="0"/>
              <a:t>Year 1and 2</a:t>
            </a:r>
            <a:endParaRPr dirty="0"/>
          </a:p>
          <a:p>
            <a:pPr marL="0" marR="64008" lvl="0" indent="0" algn="r" rtl="0">
              <a:lnSpc>
                <a:spcPct val="100000"/>
              </a:lnSpc>
              <a:spcBef>
                <a:spcPts val="400"/>
              </a:spcBef>
              <a:spcAft>
                <a:spcPts val="0"/>
              </a:spcAft>
              <a:buSzPts val="1836"/>
              <a:buNone/>
            </a:pPr>
            <a:r>
              <a:rPr lang="en-GB" dirty="0"/>
              <a:t>September 2025</a:t>
            </a:r>
            <a:endParaRPr dirty="0"/>
          </a:p>
        </p:txBody>
      </p:sp>
      <p:pic>
        <p:nvPicPr>
          <p:cNvPr id="108" name="Google Shape;108;p1"/>
          <p:cNvPicPr preferRelativeResize="0"/>
          <p:nvPr/>
        </p:nvPicPr>
        <p:blipFill rotWithShape="1">
          <a:blip r:embed="rId5">
            <a:alphaModFix/>
          </a:blip>
          <a:srcRect/>
          <a:stretch/>
        </p:blipFill>
        <p:spPr>
          <a:xfrm>
            <a:off x="7812360" y="260648"/>
            <a:ext cx="1085850" cy="1438275"/>
          </a:xfrm>
          <a:prstGeom prst="rect">
            <a:avLst/>
          </a:prstGeom>
          <a:noFill/>
          <a:ln>
            <a:noFill/>
          </a:ln>
        </p:spPr>
      </p:pic>
      <p:pic>
        <p:nvPicPr>
          <p:cNvPr id="5" name="Recorded Sound">
            <a:hlinkClick r:id="" action="ppaction://media"/>
            <a:extLst>
              <a:ext uri="{FF2B5EF4-FFF2-40B4-BE49-F238E27FC236}">
                <a16:creationId xmlns:a16="http://schemas.microsoft.com/office/drawing/2014/main" id="{50D9EE2D-D04E-4CD2-85EF-1447AE49FB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393" y="26064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Calibri"/>
              <a:buNone/>
            </a:pPr>
            <a:r>
              <a:rPr lang="en-GB" sz="4400" dirty="0">
                <a:latin typeface="Calibri"/>
                <a:ea typeface="Calibri"/>
                <a:cs typeface="Calibri"/>
                <a:sym typeface="Calibri"/>
              </a:rPr>
              <a:t>Spellings in Year 2</a:t>
            </a:r>
            <a:endParaRPr sz="4400" dirty="0">
              <a:latin typeface="Calibri"/>
              <a:ea typeface="Calibri"/>
              <a:cs typeface="Calibri"/>
              <a:sym typeface="Calibri"/>
            </a:endParaRPr>
          </a:p>
        </p:txBody>
      </p:sp>
      <p:pic>
        <p:nvPicPr>
          <p:cNvPr id="155" name="Google Shape;155;p16"/>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156" name="Google Shape;156;p16"/>
          <p:cNvSpPr txBox="1"/>
          <p:nvPr/>
        </p:nvSpPr>
        <p:spPr>
          <a:xfrm>
            <a:off x="600550" y="1417650"/>
            <a:ext cx="7139700" cy="417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1"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r>
              <a:rPr lang="en-GB" sz="2500" b="0" i="0" u="none" strike="noStrike" cap="none" dirty="0">
                <a:solidFill>
                  <a:schemeClr val="dk1"/>
                </a:solidFill>
                <a:latin typeface="Calibri"/>
                <a:ea typeface="Calibri"/>
                <a:cs typeface="Calibri"/>
                <a:sym typeface="Calibri"/>
              </a:rPr>
              <a:t>Spellings are set weekly.</a:t>
            </a: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r>
              <a:rPr lang="en-GB" sz="2500" b="0" i="0" u="none" strike="noStrike" cap="none" dirty="0">
                <a:solidFill>
                  <a:schemeClr val="dk1"/>
                </a:solidFill>
                <a:latin typeface="Calibri"/>
                <a:ea typeface="Calibri"/>
                <a:cs typeface="Calibri"/>
                <a:sym typeface="Calibri"/>
              </a:rPr>
              <a:t>Spelling Shed is our online spelling curriculum.</a:t>
            </a: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r>
              <a:rPr lang="en-GB" sz="2500" b="0" i="0" u="none" strike="noStrike" cap="none" dirty="0">
                <a:solidFill>
                  <a:schemeClr val="dk1"/>
                </a:solidFill>
                <a:latin typeface="Calibri"/>
                <a:ea typeface="Calibri"/>
                <a:cs typeface="Calibri"/>
                <a:sym typeface="Calibri"/>
              </a:rPr>
              <a:t>Logins for Spelling Shed </a:t>
            </a:r>
            <a:r>
              <a:rPr lang="en-GB" sz="2500" dirty="0">
                <a:solidFill>
                  <a:schemeClr val="dk1"/>
                </a:solidFill>
                <a:latin typeface="Calibri"/>
                <a:ea typeface="Calibri"/>
                <a:cs typeface="Calibri"/>
                <a:sym typeface="Calibri"/>
              </a:rPr>
              <a:t>have been put in the back of reading records.</a:t>
            </a: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2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r>
              <a:rPr lang="en-GB" sz="2500" b="0" i="0" u="none" strike="noStrike" cap="none" dirty="0">
                <a:solidFill>
                  <a:schemeClr val="dk1"/>
                </a:solidFill>
                <a:latin typeface="Calibri"/>
                <a:ea typeface="Calibri"/>
                <a:cs typeface="Calibri"/>
                <a:sym typeface="Calibri"/>
              </a:rPr>
              <a:t>Pupils are tested weekly on a random selection of the words learnt during the week.</a:t>
            </a:r>
            <a:endParaRPr sz="2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1" u="none" strike="noStrike" cap="none" dirty="0">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4CD7751B-B357-408D-915C-76C035B7FD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798" y="27462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7f4255516d_0_20"/>
          <p:cNvSpPr txBox="1">
            <a:spLocks noGrp="1"/>
          </p:cNvSpPr>
          <p:nvPr>
            <p:ph type="body" idx="1"/>
          </p:nvPr>
        </p:nvSpPr>
        <p:spPr>
          <a:xfrm>
            <a:off x="457200" y="1345725"/>
            <a:ext cx="8229600" cy="5028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SzPts val="1224"/>
              <a:buNone/>
            </a:pPr>
            <a:r>
              <a:rPr lang="en-GB" sz="2400">
                <a:latin typeface="Calibri"/>
                <a:ea typeface="Calibri"/>
                <a:cs typeface="Calibri"/>
                <a:sym typeface="Calibri"/>
              </a:rPr>
              <a:t>Encourage your child to use the spellings in a sentence.</a:t>
            </a: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r>
              <a:rPr lang="en-GB" sz="2400">
                <a:latin typeface="Calibri"/>
                <a:ea typeface="Calibri"/>
                <a:cs typeface="Calibri"/>
                <a:sym typeface="Calibri"/>
              </a:rPr>
              <a:t>See if they can write the word correctly at other times, in different contexts. </a:t>
            </a: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r>
              <a:rPr lang="en-GB" sz="2400">
                <a:latin typeface="Calibri"/>
                <a:ea typeface="Calibri"/>
                <a:cs typeface="Calibri"/>
                <a:sym typeface="Calibri"/>
              </a:rPr>
              <a:t>Helping them to learn and test spellings throughout the week.</a:t>
            </a: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r>
              <a:rPr lang="en-GB" sz="2400">
                <a:latin typeface="Calibri"/>
                <a:ea typeface="Calibri"/>
                <a:cs typeface="Calibri"/>
                <a:sym typeface="Calibri"/>
              </a:rPr>
              <a:t>Helping to spot patterns. If they know how to spell </a:t>
            </a:r>
            <a:r>
              <a:rPr lang="en-GB" sz="2400">
                <a:solidFill>
                  <a:srgbClr val="FF0000"/>
                </a:solidFill>
                <a:latin typeface="Calibri"/>
                <a:ea typeface="Calibri"/>
                <a:cs typeface="Calibri"/>
                <a:sym typeface="Calibri"/>
              </a:rPr>
              <a:t>light</a:t>
            </a:r>
            <a:r>
              <a:rPr lang="en-GB" sz="2400">
                <a:latin typeface="Calibri"/>
                <a:ea typeface="Calibri"/>
                <a:cs typeface="Calibri"/>
                <a:sym typeface="Calibri"/>
              </a:rPr>
              <a:t> then they can spell br</a:t>
            </a:r>
            <a:r>
              <a:rPr lang="en-GB" sz="2400" b="1">
                <a:solidFill>
                  <a:srgbClr val="FF0000"/>
                </a:solidFill>
                <a:latin typeface="Calibri"/>
                <a:ea typeface="Calibri"/>
                <a:cs typeface="Calibri"/>
                <a:sym typeface="Calibri"/>
              </a:rPr>
              <a:t>igh</a:t>
            </a:r>
            <a:r>
              <a:rPr lang="en-GB" sz="2400">
                <a:latin typeface="Calibri"/>
                <a:ea typeface="Calibri"/>
                <a:cs typeface="Calibri"/>
                <a:sym typeface="Calibri"/>
              </a:rPr>
              <a:t>t, s</a:t>
            </a:r>
            <a:r>
              <a:rPr lang="en-GB" sz="2400" b="1">
                <a:solidFill>
                  <a:srgbClr val="FF0000"/>
                </a:solidFill>
                <a:latin typeface="Calibri"/>
                <a:ea typeface="Calibri"/>
                <a:cs typeface="Calibri"/>
                <a:sym typeface="Calibri"/>
              </a:rPr>
              <a:t>igh</a:t>
            </a:r>
            <a:r>
              <a:rPr lang="en-GB" sz="2400">
                <a:latin typeface="Calibri"/>
                <a:ea typeface="Calibri"/>
                <a:cs typeface="Calibri"/>
                <a:sym typeface="Calibri"/>
              </a:rPr>
              <a:t>t, m</a:t>
            </a:r>
            <a:r>
              <a:rPr lang="en-GB" sz="2400" b="1">
                <a:solidFill>
                  <a:srgbClr val="FF0000"/>
                </a:solidFill>
                <a:latin typeface="Calibri"/>
                <a:ea typeface="Calibri"/>
                <a:cs typeface="Calibri"/>
                <a:sym typeface="Calibri"/>
              </a:rPr>
              <a:t>igh</a:t>
            </a:r>
            <a:r>
              <a:rPr lang="en-GB" sz="2400">
                <a:latin typeface="Calibri"/>
                <a:ea typeface="Calibri"/>
                <a:cs typeface="Calibri"/>
                <a:sym typeface="Calibri"/>
              </a:rPr>
              <a:t>t…</a:t>
            </a: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endParaRPr sz="2400">
              <a:latin typeface="Calibri"/>
              <a:ea typeface="Calibri"/>
              <a:cs typeface="Calibri"/>
              <a:sym typeface="Calibri"/>
            </a:endParaRPr>
          </a:p>
          <a:p>
            <a:pPr marL="457200" lvl="0" indent="0" algn="l" rtl="0">
              <a:lnSpc>
                <a:spcPct val="100000"/>
              </a:lnSpc>
              <a:spcBef>
                <a:spcPts val="0"/>
              </a:spcBef>
              <a:spcAft>
                <a:spcPts val="0"/>
              </a:spcAft>
              <a:buSzPts val="1224"/>
              <a:buNone/>
            </a:pPr>
            <a:r>
              <a:rPr lang="en-GB" sz="2400">
                <a:latin typeface="Calibri"/>
                <a:ea typeface="Calibri"/>
                <a:cs typeface="Calibri"/>
                <a:sym typeface="Calibri"/>
              </a:rPr>
              <a:t>Discussing words and patterns when they come up in ‘life’ experiences</a:t>
            </a:r>
            <a:endParaRPr sz="2400">
              <a:latin typeface="Calibri"/>
              <a:ea typeface="Calibri"/>
              <a:cs typeface="Calibri"/>
              <a:sym typeface="Calibri"/>
            </a:endParaRPr>
          </a:p>
        </p:txBody>
      </p:sp>
      <p:sp>
        <p:nvSpPr>
          <p:cNvPr id="163" name="Google Shape;163;g27f4255516d_0_20"/>
          <p:cNvSpPr txBox="1">
            <a:spLocks noGrp="1"/>
          </p:cNvSpPr>
          <p:nvPr>
            <p:ph type="title"/>
          </p:nvPr>
        </p:nvSpPr>
        <p:spPr>
          <a:xfrm>
            <a:off x="457200" y="202713"/>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dirty="0"/>
              <a:t>Year 2 spelling at home …</a:t>
            </a:r>
            <a:endParaRPr dirty="0"/>
          </a:p>
        </p:txBody>
      </p:sp>
      <p:pic>
        <p:nvPicPr>
          <p:cNvPr id="2" name="Recorded Sound">
            <a:hlinkClick r:id="" action="ppaction://media"/>
            <a:extLst>
              <a:ext uri="{FF2B5EF4-FFF2-40B4-BE49-F238E27FC236}">
                <a16:creationId xmlns:a16="http://schemas.microsoft.com/office/drawing/2014/main" id="{7E48C09D-4796-4D53-8D38-00588B755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1900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body" idx="1"/>
          </p:nvPr>
        </p:nvSpPr>
        <p:spPr>
          <a:xfrm>
            <a:off x="457200" y="1201125"/>
            <a:ext cx="8390400" cy="50952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000000"/>
              </a:buClr>
              <a:buSzPts val="1800"/>
              <a:buNone/>
            </a:pPr>
            <a:r>
              <a:rPr lang="en-GB" sz="3253" b="1" u="sng">
                <a:solidFill>
                  <a:srgbClr val="000000"/>
                </a:solidFill>
                <a:latin typeface="Calibri"/>
                <a:ea typeface="Calibri"/>
                <a:cs typeface="Calibri"/>
                <a:sym typeface="Calibri"/>
              </a:rPr>
              <a:t>Grammar</a:t>
            </a:r>
            <a:r>
              <a:rPr lang="en-GB" sz="3253" b="1">
                <a:solidFill>
                  <a:srgbClr val="000000"/>
                </a:solidFill>
                <a:latin typeface="Calibri"/>
                <a:ea typeface="Calibri"/>
                <a:cs typeface="Calibri"/>
                <a:sym typeface="Calibri"/>
              </a:rPr>
              <a:t> is taught in English lessons but referred to in all subjects.</a:t>
            </a:r>
            <a:endParaRPr sz="3253" b="1">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800"/>
              <a:buNone/>
            </a:pPr>
            <a:endParaRPr sz="3253" b="1">
              <a:solidFill>
                <a:srgbClr val="000000"/>
              </a:solidFill>
              <a:latin typeface="Calibri"/>
              <a:ea typeface="Calibri"/>
              <a:cs typeface="Calibri"/>
              <a:sym typeface="Calibri"/>
            </a:endParaRPr>
          </a:p>
          <a:p>
            <a:pPr marL="457200" lvl="0" indent="-435165" algn="just" rtl="0">
              <a:lnSpc>
                <a:spcPct val="100000"/>
              </a:lnSpc>
              <a:spcBef>
                <a:spcPts val="0"/>
              </a:spcBef>
              <a:spcAft>
                <a:spcPts val="0"/>
              </a:spcAft>
              <a:buSzPts val="3253"/>
              <a:buFont typeface="Calibri"/>
              <a:buChar char="-"/>
            </a:pPr>
            <a:r>
              <a:rPr lang="en-GB" sz="3253">
                <a:solidFill>
                  <a:srgbClr val="000000"/>
                </a:solidFill>
                <a:latin typeface="Calibri"/>
                <a:ea typeface="Calibri"/>
                <a:cs typeface="Calibri"/>
                <a:sym typeface="Calibri"/>
              </a:rPr>
              <a:t>joining sentences using ‘and’</a:t>
            </a:r>
            <a:endParaRPr sz="3253">
              <a:solidFill>
                <a:srgbClr val="000000"/>
              </a:solidFill>
              <a:latin typeface="Calibri"/>
              <a:ea typeface="Calibri"/>
              <a:cs typeface="Calibri"/>
              <a:sym typeface="Calibri"/>
            </a:endParaRPr>
          </a:p>
          <a:p>
            <a:pPr marL="457200" lvl="0" indent="-435165" algn="just" rtl="0">
              <a:lnSpc>
                <a:spcPct val="100000"/>
              </a:lnSpc>
              <a:spcBef>
                <a:spcPts val="0"/>
              </a:spcBef>
              <a:spcAft>
                <a:spcPts val="0"/>
              </a:spcAft>
              <a:buClr>
                <a:srgbClr val="000000"/>
              </a:buClr>
              <a:buSzPts val="3253"/>
              <a:buFont typeface="Calibri"/>
              <a:buChar char="-"/>
            </a:pPr>
            <a:r>
              <a:rPr lang="en-GB" sz="3253">
                <a:solidFill>
                  <a:srgbClr val="000000"/>
                </a:solidFill>
                <a:latin typeface="Calibri"/>
                <a:ea typeface="Calibri"/>
                <a:cs typeface="Calibri"/>
                <a:sym typeface="Calibri"/>
              </a:rPr>
              <a:t>Separating words with spaces</a:t>
            </a:r>
            <a:endParaRPr sz="3253">
              <a:solidFill>
                <a:srgbClr val="000000"/>
              </a:solidFill>
              <a:latin typeface="Calibri"/>
              <a:ea typeface="Calibri"/>
              <a:cs typeface="Calibri"/>
              <a:sym typeface="Calibri"/>
            </a:endParaRPr>
          </a:p>
          <a:p>
            <a:pPr marL="457200" lvl="0" indent="-435165" algn="just" rtl="0">
              <a:lnSpc>
                <a:spcPct val="100000"/>
              </a:lnSpc>
              <a:spcBef>
                <a:spcPts val="0"/>
              </a:spcBef>
              <a:spcAft>
                <a:spcPts val="0"/>
              </a:spcAft>
              <a:buClr>
                <a:srgbClr val="000000"/>
              </a:buClr>
              <a:buSzPts val="3253"/>
              <a:buFont typeface="Calibri"/>
              <a:buChar char="-"/>
            </a:pPr>
            <a:r>
              <a:rPr lang="en-GB" sz="3253">
                <a:solidFill>
                  <a:srgbClr val="000000"/>
                </a:solidFill>
                <a:latin typeface="Calibri"/>
                <a:ea typeface="Calibri"/>
                <a:cs typeface="Calibri"/>
                <a:sym typeface="Calibri"/>
              </a:rPr>
              <a:t>Using capital letters for the beginnings of sentences and the personal pronoun I</a:t>
            </a:r>
            <a:endParaRPr sz="3253">
              <a:solidFill>
                <a:srgbClr val="000000"/>
              </a:solidFill>
              <a:latin typeface="Calibri"/>
              <a:ea typeface="Calibri"/>
              <a:cs typeface="Calibri"/>
              <a:sym typeface="Calibri"/>
            </a:endParaRPr>
          </a:p>
          <a:p>
            <a:pPr marL="457200" lvl="0" indent="-435165" algn="just" rtl="0">
              <a:lnSpc>
                <a:spcPct val="100000"/>
              </a:lnSpc>
              <a:spcBef>
                <a:spcPts val="0"/>
              </a:spcBef>
              <a:spcAft>
                <a:spcPts val="0"/>
              </a:spcAft>
              <a:buClr>
                <a:srgbClr val="000000"/>
              </a:buClr>
              <a:buSzPts val="3253"/>
              <a:buFont typeface="Calibri"/>
              <a:buChar char="-"/>
            </a:pPr>
            <a:r>
              <a:rPr lang="en-GB" sz="3253">
                <a:solidFill>
                  <a:srgbClr val="000000"/>
                </a:solidFill>
                <a:latin typeface="Calibri"/>
                <a:ea typeface="Calibri"/>
                <a:cs typeface="Calibri"/>
                <a:sym typeface="Calibri"/>
              </a:rPr>
              <a:t>Using question marks and exclamation marks</a:t>
            </a:r>
            <a:endParaRPr sz="3253">
              <a:solidFill>
                <a:srgbClr val="000000"/>
              </a:solidFill>
              <a:latin typeface="Calibri"/>
              <a:ea typeface="Calibri"/>
              <a:cs typeface="Calibri"/>
              <a:sym typeface="Calibri"/>
            </a:endParaRPr>
          </a:p>
          <a:p>
            <a:pPr marL="457200" lvl="0" indent="-435165" algn="just" rtl="0">
              <a:lnSpc>
                <a:spcPct val="100000"/>
              </a:lnSpc>
              <a:spcBef>
                <a:spcPts val="0"/>
              </a:spcBef>
              <a:spcAft>
                <a:spcPts val="0"/>
              </a:spcAft>
              <a:buClr>
                <a:srgbClr val="000000"/>
              </a:buClr>
              <a:buSzPts val="3253"/>
              <a:buFont typeface="Calibri"/>
              <a:buChar char="-"/>
            </a:pPr>
            <a:r>
              <a:rPr lang="en-GB" sz="3253">
                <a:solidFill>
                  <a:srgbClr val="000000"/>
                </a:solidFill>
                <a:latin typeface="Calibri"/>
                <a:ea typeface="Calibri"/>
                <a:cs typeface="Calibri"/>
                <a:sym typeface="Calibri"/>
              </a:rPr>
              <a:t>Identifying singular and plural words</a:t>
            </a:r>
            <a:endParaRPr sz="3253">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800"/>
              <a:buNone/>
            </a:pPr>
            <a:endParaRPr/>
          </a:p>
          <a:p>
            <a:pPr marL="109728" lvl="0" indent="0" algn="l" rtl="0">
              <a:lnSpc>
                <a:spcPct val="100000"/>
              </a:lnSpc>
              <a:spcBef>
                <a:spcPts val="400"/>
              </a:spcBef>
              <a:spcAft>
                <a:spcPts val="0"/>
              </a:spcAft>
              <a:buSzPts val="1836"/>
              <a:buNone/>
            </a:pPr>
            <a:endParaRPr i="1">
              <a:latin typeface="Calibri"/>
              <a:ea typeface="Calibri"/>
              <a:cs typeface="Calibri"/>
              <a:sym typeface="Calibri"/>
            </a:endParaRPr>
          </a:p>
        </p:txBody>
      </p:sp>
      <p:sp>
        <p:nvSpPr>
          <p:cNvPr id="143" name="Google Shape;143;p19"/>
          <p:cNvSpPr txBox="1">
            <a:spLocks noGrp="1"/>
          </p:cNvSpPr>
          <p:nvPr>
            <p:ph type="title"/>
          </p:nvPr>
        </p:nvSpPr>
        <p:spPr>
          <a:xfrm>
            <a:off x="203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100"/>
              <a:buFont typeface="Lucida Sans"/>
              <a:buNone/>
            </a:pPr>
            <a:r>
              <a:rPr lang="en-GB" sz="3200" dirty="0"/>
              <a:t>Grammar and punctuation in Year 1 </a:t>
            </a:r>
            <a:endParaRPr sz="3200" dirty="0"/>
          </a:p>
        </p:txBody>
      </p:sp>
      <p:pic>
        <p:nvPicPr>
          <p:cNvPr id="144" name="Google Shape;144;p19"/>
          <p:cNvPicPr preferRelativeResize="0"/>
          <p:nvPr/>
        </p:nvPicPr>
        <p:blipFill rotWithShape="1">
          <a:blip r:embed="rId5">
            <a:alphaModFix/>
          </a:blip>
          <a:srcRect/>
          <a:stretch/>
        </p:blipFill>
        <p:spPr>
          <a:xfrm>
            <a:off x="8148001" y="274650"/>
            <a:ext cx="699574" cy="926475"/>
          </a:xfrm>
          <a:prstGeom prst="rect">
            <a:avLst/>
          </a:prstGeom>
          <a:noFill/>
          <a:ln>
            <a:noFill/>
          </a:ln>
        </p:spPr>
      </p:pic>
      <p:pic>
        <p:nvPicPr>
          <p:cNvPr id="2" name="Recorded Sound">
            <a:hlinkClick r:id="" action="ppaction://media"/>
            <a:extLst>
              <a:ext uri="{FF2B5EF4-FFF2-40B4-BE49-F238E27FC236}">
                <a16:creationId xmlns:a16="http://schemas.microsoft.com/office/drawing/2014/main" id="{090BD17C-423C-4F61-99C5-7A9B27D643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425" y="14098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4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body" idx="1"/>
          </p:nvPr>
        </p:nvSpPr>
        <p:spPr>
          <a:xfrm>
            <a:off x="457200" y="1201125"/>
            <a:ext cx="8390400" cy="5095200"/>
          </a:xfrm>
          <a:prstGeom prst="rect">
            <a:avLst/>
          </a:prstGeom>
          <a:noFill/>
          <a:ln>
            <a:noFill/>
          </a:ln>
        </p:spPr>
        <p:txBody>
          <a:bodyPr spcFirstLastPara="1" wrap="square" lIns="91425" tIns="45700" rIns="91425" bIns="45700" anchor="t" anchorCtr="0">
            <a:normAutofit fontScale="62500" lnSpcReduction="20000"/>
          </a:bodyPr>
          <a:lstStyle/>
          <a:p>
            <a:pPr marL="0" lvl="0" indent="0" algn="just" rtl="0">
              <a:lnSpc>
                <a:spcPct val="100000"/>
              </a:lnSpc>
              <a:spcBef>
                <a:spcPts val="0"/>
              </a:spcBef>
              <a:spcAft>
                <a:spcPts val="0"/>
              </a:spcAft>
              <a:buClr>
                <a:srgbClr val="000000"/>
              </a:buClr>
              <a:buSzPct val="55320"/>
              <a:buNone/>
            </a:pPr>
            <a:r>
              <a:rPr lang="en-GB" sz="3253" b="1" u="sng" dirty="0">
                <a:solidFill>
                  <a:srgbClr val="000000"/>
                </a:solidFill>
                <a:latin typeface="Calibri"/>
                <a:ea typeface="Calibri"/>
                <a:cs typeface="Calibri"/>
                <a:sym typeface="Calibri"/>
              </a:rPr>
              <a:t>Grammar</a:t>
            </a:r>
            <a:r>
              <a:rPr lang="en-GB" sz="3253" b="1" dirty="0">
                <a:solidFill>
                  <a:srgbClr val="000000"/>
                </a:solidFill>
                <a:latin typeface="Calibri"/>
                <a:ea typeface="Calibri"/>
                <a:cs typeface="Calibri"/>
                <a:sym typeface="Calibri"/>
              </a:rPr>
              <a:t> is taught in English lessons but referred to in all subjects.</a:t>
            </a:r>
            <a:endParaRPr sz="3253" b="1"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endParaRPr sz="3253" b="1" dirty="0">
              <a:solidFill>
                <a:srgbClr val="000000"/>
              </a:solidFill>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Tenses</a:t>
            </a:r>
            <a:endParaRPr sz="3253" dirty="0">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Word classes </a:t>
            </a:r>
            <a:endParaRPr sz="3253" dirty="0">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Simple and compound sentences </a:t>
            </a:r>
            <a:endParaRPr sz="3253" dirty="0">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Sentences have a purpose, they can command, make statements and ask questions. </a:t>
            </a:r>
            <a:endParaRPr sz="3253" dirty="0">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They can learn that a phrase and a clause are not the same as a sentence, but are part of one</a:t>
            </a:r>
            <a:endParaRPr sz="3253" dirty="0">
              <a:latin typeface="Calibri"/>
              <a:ea typeface="Calibri"/>
              <a:cs typeface="Calibri"/>
              <a:sym typeface="Calibri"/>
            </a:endParaRPr>
          </a:p>
          <a:p>
            <a:pPr marL="285750" lvl="0" indent="-270263" algn="just" rtl="0">
              <a:lnSpc>
                <a:spcPct val="100000"/>
              </a:lnSpc>
              <a:spcBef>
                <a:spcPts val="0"/>
              </a:spcBef>
              <a:spcAft>
                <a:spcPts val="0"/>
              </a:spcAft>
              <a:buClr>
                <a:srgbClr val="000000"/>
              </a:buClr>
              <a:buSzPct val="100000"/>
              <a:buFont typeface="Calibri"/>
              <a:buChar char="-"/>
            </a:pPr>
            <a:r>
              <a:rPr lang="en-GB" sz="3253" dirty="0">
                <a:solidFill>
                  <a:srgbClr val="000000"/>
                </a:solidFill>
                <a:latin typeface="Calibri"/>
                <a:ea typeface="Calibri"/>
                <a:cs typeface="Calibri"/>
                <a:sym typeface="Calibri"/>
              </a:rPr>
              <a:t>Using conjunctions to extend sentences</a:t>
            </a:r>
            <a:endParaRPr sz="3253" dirty="0">
              <a:solidFill>
                <a:srgbClr val="000000"/>
              </a:solidFill>
              <a:latin typeface="Calibri"/>
              <a:ea typeface="Calibri"/>
              <a:cs typeface="Calibri"/>
              <a:sym typeface="Calibri"/>
            </a:endParaRPr>
          </a:p>
          <a:p>
            <a:pPr marL="457200" lvl="0" indent="0" algn="just" rtl="0">
              <a:lnSpc>
                <a:spcPct val="100000"/>
              </a:lnSpc>
              <a:spcBef>
                <a:spcPts val="0"/>
              </a:spcBef>
              <a:spcAft>
                <a:spcPts val="0"/>
              </a:spcAft>
              <a:buSzPct val="53752"/>
              <a:buNone/>
            </a:pPr>
            <a:endParaRPr sz="3253"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r>
              <a:rPr lang="en-GB" sz="3253" dirty="0">
                <a:solidFill>
                  <a:srgbClr val="000000"/>
                </a:solidFill>
                <a:latin typeface="Calibri"/>
                <a:ea typeface="Calibri"/>
                <a:cs typeface="Calibri"/>
                <a:sym typeface="Calibri"/>
              </a:rPr>
              <a:t>As you can see, there are lots of rules regarding the use of grammar. </a:t>
            </a:r>
            <a:endParaRPr sz="3253"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endParaRPr sz="3253"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r>
              <a:rPr lang="en-GB" sz="3253" dirty="0">
                <a:solidFill>
                  <a:srgbClr val="000000"/>
                </a:solidFill>
                <a:latin typeface="Calibri"/>
                <a:ea typeface="Calibri"/>
                <a:cs typeface="Calibri"/>
                <a:sym typeface="Calibri"/>
              </a:rPr>
              <a:t>The children will learn how to plan their writing to be clear, simple and concise. </a:t>
            </a:r>
            <a:endParaRPr sz="3253"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endParaRPr sz="3253"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ct val="55320"/>
              <a:buNone/>
            </a:pPr>
            <a:r>
              <a:rPr lang="en-GB" sz="3253" dirty="0">
                <a:solidFill>
                  <a:srgbClr val="000000"/>
                </a:solidFill>
                <a:latin typeface="Calibri"/>
                <a:ea typeface="Calibri"/>
                <a:cs typeface="Calibri"/>
                <a:sym typeface="Calibri"/>
              </a:rPr>
              <a:t>They will learn to plan and start to proof read their work in order to identify mistakes. </a:t>
            </a:r>
            <a:endParaRPr sz="3253" dirty="0">
              <a:latin typeface="Calibri"/>
              <a:ea typeface="Calibri"/>
              <a:cs typeface="Calibri"/>
              <a:sym typeface="Calibri"/>
            </a:endParaRPr>
          </a:p>
          <a:p>
            <a:pPr marL="0" lvl="0" indent="0" algn="just" rtl="0">
              <a:lnSpc>
                <a:spcPct val="100000"/>
              </a:lnSpc>
              <a:spcBef>
                <a:spcPts val="0"/>
              </a:spcBef>
              <a:spcAft>
                <a:spcPts val="0"/>
              </a:spcAft>
              <a:buClr>
                <a:srgbClr val="000000"/>
              </a:buClr>
              <a:buSzPct val="66666"/>
              <a:buNone/>
            </a:pPr>
            <a:endParaRPr dirty="0"/>
          </a:p>
          <a:p>
            <a:pPr marL="109728" lvl="0" indent="0" algn="l" rtl="0">
              <a:lnSpc>
                <a:spcPct val="100000"/>
              </a:lnSpc>
              <a:spcBef>
                <a:spcPts val="400"/>
              </a:spcBef>
              <a:spcAft>
                <a:spcPts val="0"/>
              </a:spcAft>
              <a:buSzPct val="68000"/>
              <a:buNone/>
            </a:pPr>
            <a:endParaRPr i="1" dirty="0">
              <a:latin typeface="Calibri"/>
              <a:ea typeface="Calibri"/>
              <a:cs typeface="Calibri"/>
              <a:sym typeface="Calibri"/>
            </a:endParaRPr>
          </a:p>
        </p:txBody>
      </p:sp>
      <p:sp>
        <p:nvSpPr>
          <p:cNvPr id="169" name="Google Shape;1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dirty="0"/>
              <a:t>Grammar in Year 2 </a:t>
            </a:r>
            <a:endParaRPr dirty="0"/>
          </a:p>
        </p:txBody>
      </p:sp>
      <p:pic>
        <p:nvPicPr>
          <p:cNvPr id="170" name="Google Shape;170;p19"/>
          <p:cNvPicPr preferRelativeResize="0"/>
          <p:nvPr/>
        </p:nvPicPr>
        <p:blipFill rotWithShape="1">
          <a:blip r:embed="rId5">
            <a:alphaModFix/>
          </a:blip>
          <a:srcRect/>
          <a:stretch/>
        </p:blipFill>
        <p:spPr>
          <a:xfrm>
            <a:off x="7936477" y="274649"/>
            <a:ext cx="911100" cy="1206600"/>
          </a:xfrm>
          <a:prstGeom prst="rect">
            <a:avLst/>
          </a:prstGeom>
          <a:noFill/>
          <a:ln>
            <a:noFill/>
          </a:ln>
        </p:spPr>
      </p:pic>
      <p:pic>
        <p:nvPicPr>
          <p:cNvPr id="2" name="Recorded Sound">
            <a:hlinkClick r:id="" action="ppaction://media"/>
            <a:extLst>
              <a:ext uri="{FF2B5EF4-FFF2-40B4-BE49-F238E27FC236}">
                <a16:creationId xmlns:a16="http://schemas.microsoft.com/office/drawing/2014/main" id="{DD955284-19EF-44BF-97AB-D3838C789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0" y="21102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5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a:t>               Maths</a:t>
            </a:r>
            <a:endParaRPr/>
          </a:p>
        </p:txBody>
      </p:sp>
      <p:pic>
        <p:nvPicPr>
          <p:cNvPr id="176" name="Google Shape;176;p21"/>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177" name="Google Shape;177;p21"/>
          <p:cNvSpPr txBox="1"/>
          <p:nvPr/>
        </p:nvSpPr>
        <p:spPr>
          <a:xfrm>
            <a:off x="179512" y="1700808"/>
            <a:ext cx="8496900" cy="4308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2400" b="0" i="0" u="none" strike="noStrike" cap="none" dirty="0">
                <a:solidFill>
                  <a:schemeClr val="dk1"/>
                </a:solidFill>
                <a:latin typeface="Calibri"/>
                <a:ea typeface="Calibri"/>
                <a:cs typeface="Calibri"/>
                <a:sym typeface="Calibri"/>
              </a:rPr>
              <a:t>We use a Mastery approach to teaching mathematics at </a:t>
            </a:r>
            <a:r>
              <a:rPr lang="en-GB" sz="2400" b="0" i="0" u="none" strike="noStrike" cap="none" dirty="0" err="1">
                <a:solidFill>
                  <a:schemeClr val="dk1"/>
                </a:solidFill>
                <a:latin typeface="Calibri"/>
                <a:ea typeface="Calibri"/>
                <a:cs typeface="Calibri"/>
                <a:sym typeface="Calibri"/>
              </a:rPr>
              <a:t>Wavendon</a:t>
            </a:r>
            <a:r>
              <a:rPr lang="en-GB" sz="2400" b="0" i="0" u="none" strike="noStrike" cap="none" dirty="0">
                <a:solidFill>
                  <a:schemeClr val="dk1"/>
                </a:solidFill>
                <a:latin typeface="Calibri"/>
                <a:ea typeface="Calibri"/>
                <a:cs typeface="Calibri"/>
                <a:sym typeface="Calibri"/>
              </a:rPr>
              <a:t> Gate School.</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2400" b="0" i="0" u="none" strike="noStrike" cap="none" dirty="0">
                <a:solidFill>
                  <a:schemeClr val="dk1"/>
                </a:solidFill>
                <a:latin typeface="Calibri"/>
                <a:ea typeface="Calibri"/>
                <a:cs typeface="Calibri"/>
                <a:sym typeface="Calibri"/>
              </a:rPr>
              <a:t>Remember to keep revisiting number bonds and times tables at home and quick recall arithmetic questions as this will help them to solve more complicated problems throughout the year.</a:t>
            </a:r>
          </a:p>
          <a:p>
            <a:pPr marL="0" marR="0" lvl="0" indent="0" algn="l" rtl="0">
              <a:lnSpc>
                <a:spcPct val="100000"/>
              </a:lnSpc>
              <a:spcBef>
                <a:spcPts val="0"/>
              </a:spcBef>
              <a:spcAft>
                <a:spcPts val="0"/>
              </a:spcAft>
              <a:buClr>
                <a:schemeClr val="dk1"/>
              </a:buClr>
              <a:buSzPts val="1100"/>
              <a:buFont typeface="Arial"/>
              <a:buNone/>
            </a:pPr>
            <a:endParaRPr lang="en-GB" sz="2400" dirty="0">
              <a:solidFill>
                <a:schemeClr val="dk1"/>
              </a:solidFill>
              <a:latin typeface="Calibri"/>
              <a:ea typeface="Calibri"/>
              <a:cs typeface="Calibri"/>
              <a:sym typeface="Calibri"/>
            </a:endParaRPr>
          </a:p>
          <a:p>
            <a:pPr marL="457200" lvl="0" indent="-381000">
              <a:buClr>
                <a:schemeClr val="dk1"/>
              </a:buClr>
              <a:buSzPts val="2400"/>
              <a:buFont typeface="Calibri"/>
              <a:buChar char="-"/>
            </a:pPr>
            <a:r>
              <a:rPr lang="en-US" sz="2000" dirty="0">
                <a:solidFill>
                  <a:schemeClr val="dk1"/>
                </a:solidFill>
                <a:latin typeface="Calibri"/>
                <a:ea typeface="Calibri"/>
                <a:cs typeface="Calibri"/>
                <a:sym typeface="Calibri"/>
              </a:rPr>
              <a:t>Number bonds to 10, 20 and 100</a:t>
            </a:r>
          </a:p>
          <a:p>
            <a:pPr marL="457200" lvl="0" indent="-381000">
              <a:buClr>
                <a:schemeClr val="dk1"/>
              </a:buClr>
              <a:buSzPts val="2400"/>
              <a:buFont typeface="Calibri"/>
              <a:buChar char="-"/>
            </a:pPr>
            <a:r>
              <a:rPr lang="en-US" sz="2000" dirty="0">
                <a:solidFill>
                  <a:schemeClr val="dk1"/>
                </a:solidFill>
                <a:latin typeface="Calibri"/>
                <a:ea typeface="Calibri"/>
                <a:cs typeface="Calibri"/>
                <a:sym typeface="Calibri"/>
              </a:rPr>
              <a:t>Counting in 2s, 5s and 10s</a:t>
            </a:r>
          </a:p>
          <a:p>
            <a:pPr marL="0" marR="0" lvl="0" indent="0" algn="l" rtl="0">
              <a:lnSpc>
                <a:spcPct val="100000"/>
              </a:lnSpc>
              <a:spcBef>
                <a:spcPts val="0"/>
              </a:spcBef>
              <a:spcAft>
                <a:spcPts val="0"/>
              </a:spcAft>
              <a:buClr>
                <a:schemeClr val="dk1"/>
              </a:buClr>
              <a:buSzPts val="11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Lucida Sans"/>
              <a:ea typeface="Lucida Sans"/>
              <a:cs typeface="Lucida Sans"/>
              <a:sym typeface="Lucida Sans"/>
            </a:endParaRPr>
          </a:p>
        </p:txBody>
      </p:sp>
      <p:pic>
        <p:nvPicPr>
          <p:cNvPr id="2" name="Recorded Sound">
            <a:hlinkClick r:id="" action="ppaction://media"/>
            <a:extLst>
              <a:ext uri="{FF2B5EF4-FFF2-40B4-BE49-F238E27FC236}">
                <a16:creationId xmlns:a16="http://schemas.microsoft.com/office/drawing/2014/main" id="{340205E8-A471-4A28-AA6D-447C64E93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439" y="50137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7f4255516d_0_27"/>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00"/>
              </a:spcBef>
              <a:spcAft>
                <a:spcPts val="0"/>
              </a:spcAft>
              <a:buSzPts val="1224"/>
              <a:buNone/>
            </a:pPr>
            <a:endParaRPr/>
          </a:p>
        </p:txBody>
      </p:sp>
      <p:sp>
        <p:nvSpPr>
          <p:cNvPr id="184" name="Google Shape;184;g27f4255516d_0_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GB" dirty="0"/>
              <a:t>TT </a:t>
            </a:r>
            <a:r>
              <a:rPr lang="en-GB" dirty="0" err="1"/>
              <a:t>Rockstars</a:t>
            </a:r>
            <a:r>
              <a:rPr lang="en-GB" dirty="0"/>
              <a:t> in Year 2</a:t>
            </a:r>
            <a:endParaRPr dirty="0"/>
          </a:p>
        </p:txBody>
      </p:sp>
      <p:pic>
        <p:nvPicPr>
          <p:cNvPr id="185" name="Google Shape;185;g27f4255516d_0_27"/>
          <p:cNvPicPr preferRelativeResize="0"/>
          <p:nvPr/>
        </p:nvPicPr>
        <p:blipFill rotWithShape="1">
          <a:blip r:embed="rId5">
            <a:alphaModFix/>
          </a:blip>
          <a:srcRect/>
          <a:stretch/>
        </p:blipFill>
        <p:spPr>
          <a:xfrm>
            <a:off x="421100" y="1323976"/>
            <a:ext cx="8301799" cy="4840800"/>
          </a:xfrm>
          <a:prstGeom prst="rect">
            <a:avLst/>
          </a:prstGeom>
          <a:noFill/>
          <a:ln>
            <a:noFill/>
          </a:ln>
        </p:spPr>
      </p:pic>
      <p:pic>
        <p:nvPicPr>
          <p:cNvPr id="2" name="Recorded Sound">
            <a:hlinkClick r:id="" action="ppaction://media"/>
            <a:extLst>
              <a:ext uri="{FF2B5EF4-FFF2-40B4-BE49-F238E27FC236}">
                <a16:creationId xmlns:a16="http://schemas.microsoft.com/office/drawing/2014/main" id="{DD95BEEA-17DB-42D2-98CE-4C360C728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025" y="28682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7f4255516d_0_34"/>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00"/>
              </a:spcBef>
              <a:spcAft>
                <a:spcPts val="0"/>
              </a:spcAft>
              <a:buClr>
                <a:schemeClr val="dk1"/>
              </a:buClr>
              <a:buSzPts val="1100"/>
              <a:buFont typeface="Arial"/>
              <a:buNone/>
            </a:pPr>
            <a:r>
              <a:rPr lang="en-GB">
                <a:latin typeface="Calibri"/>
                <a:ea typeface="Calibri"/>
                <a:cs typeface="Calibri"/>
                <a:sym typeface="Calibri"/>
              </a:rPr>
              <a:t>Seesaw online programme</a:t>
            </a: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r>
              <a:rPr lang="en-GB">
                <a:latin typeface="Calibri"/>
                <a:ea typeface="Calibri"/>
                <a:cs typeface="Calibri"/>
                <a:sym typeface="Calibri"/>
              </a:rPr>
              <a:t>Work set by 9am on the second day of a child’s absence</a:t>
            </a: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r>
              <a:rPr lang="en-GB">
                <a:latin typeface="Calibri"/>
                <a:ea typeface="Calibri"/>
                <a:cs typeface="Calibri"/>
                <a:sym typeface="Calibri"/>
              </a:rPr>
              <a:t>English, Maths and 1 other subject</a:t>
            </a: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400"/>
              </a:spcBef>
              <a:spcAft>
                <a:spcPts val="0"/>
              </a:spcAft>
              <a:buClr>
                <a:schemeClr val="dk1"/>
              </a:buClr>
              <a:buSzPts val="1100"/>
              <a:buFont typeface="Arial"/>
              <a:buNone/>
            </a:pPr>
            <a:r>
              <a:rPr lang="en-GB">
                <a:latin typeface="Calibri"/>
                <a:ea typeface="Calibri"/>
                <a:cs typeface="Calibri"/>
                <a:sym typeface="Calibri"/>
              </a:rPr>
              <a:t>Pupils are also expected to continue their home reading, times tables and spelling work.</a:t>
            </a:r>
            <a:endParaRPr>
              <a:latin typeface="Calibri"/>
              <a:ea typeface="Calibri"/>
              <a:cs typeface="Calibri"/>
              <a:sym typeface="Calibri"/>
            </a:endParaRPr>
          </a:p>
        </p:txBody>
      </p:sp>
      <p:sp>
        <p:nvSpPr>
          <p:cNvPr id="192" name="Google Shape;192;g27f4255516d_0_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a:t>Remote Learning</a:t>
            </a:r>
            <a:endParaRPr/>
          </a:p>
        </p:txBody>
      </p:sp>
      <p:pic>
        <p:nvPicPr>
          <p:cNvPr id="3" name="Recorded Sound">
            <a:hlinkClick r:id="" action="ppaction://media"/>
            <a:extLst>
              <a:ext uri="{FF2B5EF4-FFF2-40B4-BE49-F238E27FC236}">
                <a16:creationId xmlns:a16="http://schemas.microsoft.com/office/drawing/2014/main" id="{74D35ADF-705F-4B3E-B3C4-1323E8158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26440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7f4255516d_0_40"/>
          <p:cNvSpPr txBox="1">
            <a:spLocks noGrp="1"/>
          </p:cNvSpPr>
          <p:nvPr>
            <p:ph type="body" idx="1"/>
          </p:nvPr>
        </p:nvSpPr>
        <p:spPr>
          <a:xfrm>
            <a:off x="348700" y="1481325"/>
            <a:ext cx="8338200" cy="4892400"/>
          </a:xfrm>
          <a:prstGeom prst="rect">
            <a:avLst/>
          </a:prstGeom>
          <a:noFill/>
          <a:ln>
            <a:noFill/>
          </a:ln>
        </p:spPr>
        <p:txBody>
          <a:bodyPr spcFirstLastPara="1" wrap="square" lIns="91425" tIns="45700" rIns="91425" bIns="45700" anchor="t" anchorCtr="0">
            <a:normAutofit lnSpcReduction="10000"/>
          </a:bodyPr>
          <a:lstStyle/>
          <a:p>
            <a:pPr marL="457200" lvl="0" indent="-374650" algn="l" rtl="0">
              <a:lnSpc>
                <a:spcPct val="115000"/>
              </a:lnSpc>
              <a:spcBef>
                <a:spcPts val="0"/>
              </a:spcBef>
              <a:spcAft>
                <a:spcPts val="0"/>
              </a:spcAft>
              <a:buClr>
                <a:srgbClr val="595959"/>
              </a:buClr>
              <a:buSzPts val="2300"/>
              <a:buFont typeface="Calibri"/>
              <a:buChar char="➔"/>
            </a:pPr>
            <a:r>
              <a:rPr lang="en-GB" sz="2300">
                <a:solidFill>
                  <a:srgbClr val="595959"/>
                </a:solidFill>
                <a:latin typeface="Calibri"/>
                <a:ea typeface="Calibri"/>
                <a:cs typeface="Calibri"/>
                <a:sym typeface="Calibri"/>
              </a:rPr>
              <a:t>The three ‘Rs’. Being…</a:t>
            </a:r>
            <a:endParaRPr sz="2300">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endParaRPr sz="2300">
              <a:solidFill>
                <a:srgbClr val="595959"/>
              </a:solidFill>
              <a:latin typeface="Calibri"/>
              <a:ea typeface="Calibri"/>
              <a:cs typeface="Calibri"/>
              <a:sym typeface="Calibri"/>
            </a:endParaRPr>
          </a:p>
          <a:p>
            <a:pPr marL="457200" lvl="0" indent="-374650" algn="l" rtl="0">
              <a:lnSpc>
                <a:spcPct val="115000"/>
              </a:lnSpc>
              <a:spcBef>
                <a:spcPts val="0"/>
              </a:spcBef>
              <a:spcAft>
                <a:spcPts val="0"/>
              </a:spcAft>
              <a:buClr>
                <a:srgbClr val="595959"/>
              </a:buClr>
              <a:buSzPts val="2300"/>
              <a:buFont typeface="Arial"/>
              <a:buChar char="➔"/>
            </a:pPr>
            <a:r>
              <a:rPr lang="en-GB" sz="2300" b="1">
                <a:solidFill>
                  <a:srgbClr val="595959"/>
                </a:solidFill>
                <a:latin typeface="Calibri"/>
                <a:ea typeface="Calibri"/>
                <a:cs typeface="Calibri"/>
                <a:sym typeface="Calibri"/>
              </a:rPr>
              <a:t>Respectful</a:t>
            </a:r>
            <a:r>
              <a:rPr lang="en-GB" sz="2300">
                <a:solidFill>
                  <a:srgbClr val="595959"/>
                </a:solidFill>
                <a:latin typeface="Calibri"/>
                <a:ea typeface="Calibri"/>
                <a:cs typeface="Calibri"/>
                <a:sym typeface="Calibri"/>
              </a:rPr>
              <a:t> –  “please and thank you”, holding doors, looking after each other and property, walking around the school in silence…</a:t>
            </a:r>
            <a:endParaRPr sz="2300">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endParaRPr sz="2300">
              <a:solidFill>
                <a:srgbClr val="595959"/>
              </a:solidFill>
              <a:latin typeface="Calibri"/>
              <a:ea typeface="Calibri"/>
              <a:cs typeface="Calibri"/>
              <a:sym typeface="Calibri"/>
            </a:endParaRPr>
          </a:p>
          <a:p>
            <a:pPr marL="457200" lvl="0" indent="-374650" algn="l" rtl="0">
              <a:lnSpc>
                <a:spcPct val="115000"/>
              </a:lnSpc>
              <a:spcBef>
                <a:spcPts val="0"/>
              </a:spcBef>
              <a:spcAft>
                <a:spcPts val="0"/>
              </a:spcAft>
              <a:buClr>
                <a:srgbClr val="595959"/>
              </a:buClr>
              <a:buSzPts val="2300"/>
              <a:buFont typeface="Arial"/>
              <a:buChar char="➔"/>
            </a:pPr>
            <a:r>
              <a:rPr lang="en-GB" sz="2300" b="1">
                <a:solidFill>
                  <a:srgbClr val="595959"/>
                </a:solidFill>
                <a:latin typeface="Calibri"/>
                <a:ea typeface="Calibri"/>
                <a:cs typeface="Calibri"/>
                <a:sym typeface="Calibri"/>
              </a:rPr>
              <a:t>Responsible</a:t>
            </a:r>
            <a:r>
              <a:rPr lang="en-GB" sz="2300">
                <a:solidFill>
                  <a:srgbClr val="595959"/>
                </a:solidFill>
                <a:latin typeface="Calibri"/>
                <a:ea typeface="Calibri"/>
                <a:cs typeface="Calibri"/>
                <a:sym typeface="Calibri"/>
              </a:rPr>
              <a:t> – completing work on time, being organised / tidy, accepting responsibility, saying sorry…</a:t>
            </a:r>
            <a:endParaRPr sz="2300">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endParaRPr sz="2300">
              <a:solidFill>
                <a:srgbClr val="595959"/>
              </a:solidFill>
              <a:latin typeface="Calibri"/>
              <a:ea typeface="Calibri"/>
              <a:cs typeface="Calibri"/>
              <a:sym typeface="Calibri"/>
            </a:endParaRPr>
          </a:p>
          <a:p>
            <a:pPr marL="457200" lvl="0" indent="-374650" algn="l" rtl="0">
              <a:lnSpc>
                <a:spcPct val="115000"/>
              </a:lnSpc>
              <a:spcBef>
                <a:spcPts val="0"/>
              </a:spcBef>
              <a:spcAft>
                <a:spcPts val="0"/>
              </a:spcAft>
              <a:buClr>
                <a:srgbClr val="595959"/>
              </a:buClr>
              <a:buSzPts val="2300"/>
              <a:buFont typeface="Arial"/>
              <a:buChar char="➔"/>
            </a:pPr>
            <a:r>
              <a:rPr lang="en-GB" sz="2300" b="1">
                <a:solidFill>
                  <a:srgbClr val="595959"/>
                </a:solidFill>
                <a:latin typeface="Calibri"/>
                <a:ea typeface="Calibri"/>
                <a:cs typeface="Calibri"/>
                <a:sym typeface="Calibri"/>
              </a:rPr>
              <a:t>Ready</a:t>
            </a:r>
            <a:r>
              <a:rPr lang="en-GB" sz="2300">
                <a:solidFill>
                  <a:srgbClr val="595959"/>
                </a:solidFill>
                <a:latin typeface="Calibri"/>
                <a:ea typeface="Calibri"/>
                <a:cs typeface="Calibri"/>
                <a:sym typeface="Calibri"/>
              </a:rPr>
              <a:t> (to learn) – sitting silently, listening, giving the speaker 100% attention, working hard, being in the right place at the right time…</a:t>
            </a:r>
            <a:endParaRPr sz="2300">
              <a:latin typeface="Calibri"/>
              <a:ea typeface="Calibri"/>
              <a:cs typeface="Calibri"/>
              <a:sym typeface="Calibri"/>
            </a:endParaRPr>
          </a:p>
        </p:txBody>
      </p:sp>
      <p:sp>
        <p:nvSpPr>
          <p:cNvPr id="199" name="Google Shape;199;g27f4255516d_0_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ct val="26829"/>
              <a:buFont typeface="Arial"/>
              <a:buNone/>
            </a:pPr>
            <a:r>
              <a:rPr lang="en-GB"/>
              <a:t>Behaviour –</a:t>
            </a:r>
            <a:br>
              <a:rPr lang="en-GB"/>
            </a:br>
            <a:r>
              <a:rPr lang="en-GB"/>
              <a:t>“The Wavendon Gate Way”</a:t>
            </a:r>
            <a:endParaRPr/>
          </a:p>
        </p:txBody>
      </p:sp>
      <p:pic>
        <p:nvPicPr>
          <p:cNvPr id="200" name="Google Shape;200;g27f4255516d_0_40"/>
          <p:cNvPicPr preferRelativeResize="0"/>
          <p:nvPr/>
        </p:nvPicPr>
        <p:blipFill rotWithShape="1">
          <a:blip r:embed="rId5">
            <a:alphaModFix/>
          </a:blip>
          <a:srcRect/>
          <a:stretch/>
        </p:blipFill>
        <p:spPr>
          <a:xfrm>
            <a:off x="7740352" y="188640"/>
            <a:ext cx="1086000" cy="1438200"/>
          </a:xfrm>
          <a:prstGeom prst="rect">
            <a:avLst/>
          </a:prstGeom>
          <a:noFill/>
          <a:ln>
            <a:noFill/>
          </a:ln>
        </p:spPr>
      </p:pic>
      <p:pic>
        <p:nvPicPr>
          <p:cNvPr id="2" name="Recorded Sound">
            <a:hlinkClick r:id="" action="ppaction://media"/>
            <a:extLst>
              <a:ext uri="{FF2B5EF4-FFF2-40B4-BE49-F238E27FC236}">
                <a16:creationId xmlns:a16="http://schemas.microsoft.com/office/drawing/2014/main" id="{22D00C8D-0A1F-495D-A2D8-BE65AD1C38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500" y="1784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a:t>The Wavendon Gate Way</a:t>
            </a:r>
            <a:endParaRPr/>
          </a:p>
        </p:txBody>
      </p:sp>
      <p:pic>
        <p:nvPicPr>
          <p:cNvPr id="206" name="Google Shape;206;p7"/>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207" name="Google Shape;207;p7"/>
          <p:cNvSpPr txBox="1"/>
          <p:nvPr/>
        </p:nvSpPr>
        <p:spPr>
          <a:xfrm>
            <a:off x="179512" y="1600200"/>
            <a:ext cx="8784976"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4080"/>
              <a:buFont typeface="Noto Sans Symbols"/>
              <a:buNone/>
            </a:pPr>
            <a:r>
              <a:rPr lang="en-GB" sz="6000" b="1" i="1" u="none" strike="noStrike" cap="none">
                <a:solidFill>
                  <a:schemeClr val="dk1"/>
                </a:solidFill>
                <a:latin typeface="Calibri"/>
                <a:ea typeface="Calibri"/>
                <a:cs typeface="Calibri"/>
                <a:sym typeface="Calibri"/>
              </a:rPr>
              <a:t>FANTastic walking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448"/>
              <a:buFont typeface="Noto Sans Symbols"/>
              <a:buNone/>
            </a:pPr>
            <a:endParaRPr sz="3600" b="1" i="1"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accent1"/>
              </a:buClr>
              <a:buSzPts val="2448"/>
              <a:buFont typeface="Noto Sans Symbols"/>
              <a:buNone/>
            </a:pPr>
            <a:r>
              <a:rPr lang="en-GB" sz="3600" b="1" i="1" u="none" strike="noStrike" cap="none">
                <a:solidFill>
                  <a:schemeClr val="dk1"/>
                </a:solidFill>
                <a:latin typeface="Calibri"/>
                <a:ea typeface="Calibri"/>
                <a:cs typeface="Calibri"/>
                <a:sym typeface="Calibri"/>
              </a:rPr>
              <a:t>F</a:t>
            </a:r>
            <a:r>
              <a:rPr lang="en-GB" sz="3600" b="0" i="1" u="none" strike="noStrike" cap="none">
                <a:solidFill>
                  <a:schemeClr val="dk1"/>
                </a:solidFill>
                <a:latin typeface="Calibri"/>
                <a:ea typeface="Calibri"/>
                <a:cs typeface="Calibri"/>
                <a:sym typeface="Calibri"/>
              </a:rPr>
              <a:t>acing forwards</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A</a:t>
            </a:r>
            <a:r>
              <a:rPr lang="en-GB" sz="3600" b="0" i="1" u="none" strike="noStrike" cap="none">
                <a:solidFill>
                  <a:schemeClr val="dk1"/>
                </a:solidFill>
                <a:latin typeface="Calibri"/>
                <a:ea typeface="Calibri"/>
                <a:cs typeface="Calibri"/>
                <a:sym typeface="Calibri"/>
              </a:rPr>
              <a:t>t a steady pace</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N</a:t>
            </a:r>
            <a:r>
              <a:rPr lang="en-GB" sz="3600" b="0" i="1" u="none" strike="noStrike" cap="none">
                <a:solidFill>
                  <a:schemeClr val="dk1"/>
                </a:solidFill>
                <a:latin typeface="Calibri"/>
                <a:ea typeface="Calibri"/>
                <a:cs typeface="Calibri"/>
                <a:sym typeface="Calibri"/>
              </a:rPr>
              <a:t>eat</a:t>
            </a:r>
            <a:r>
              <a:rPr lang="en-GB" sz="3600" b="1" i="1" u="none" strike="noStrike" cap="none">
                <a:solidFill>
                  <a:schemeClr val="dk1"/>
                </a:solidFill>
                <a:latin typeface="Calibri"/>
                <a:ea typeface="Calibri"/>
                <a:cs typeface="Calibri"/>
                <a:sym typeface="Calibri"/>
              </a:rPr>
              <a:t> </a:t>
            </a:r>
            <a:r>
              <a:rPr lang="en-GB" sz="3600" b="0" i="1" u="none" strike="noStrike" cap="none">
                <a:solidFill>
                  <a:schemeClr val="dk1"/>
                </a:solidFill>
                <a:latin typeface="Calibri"/>
                <a:ea typeface="Calibri"/>
                <a:cs typeface="Calibri"/>
                <a:sym typeface="Calibri"/>
              </a:rPr>
              <a:t>single file</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T</a:t>
            </a:r>
            <a:r>
              <a:rPr lang="en-GB" sz="3600" b="0" i="1" u="none" strike="noStrike" cap="none">
                <a:solidFill>
                  <a:schemeClr val="dk1"/>
                </a:solidFill>
                <a:latin typeface="Calibri"/>
                <a:ea typeface="Calibri"/>
                <a:cs typeface="Calibri"/>
                <a:sym typeface="Calibri"/>
              </a:rPr>
              <a:t>otal silence</a:t>
            </a:r>
            <a:endParaRPr sz="3600" b="0" i="1" u="none" strike="noStrike" cap="none">
              <a:solidFill>
                <a:schemeClr val="dk1"/>
              </a:solidFill>
              <a:latin typeface="Calibri"/>
              <a:ea typeface="Calibri"/>
              <a:cs typeface="Calibri"/>
              <a:sym typeface="Calibri"/>
            </a:endParaRPr>
          </a:p>
          <a:p>
            <a:pPr marL="0" marR="0" lvl="0" indent="0" algn="ctr" rtl="0">
              <a:lnSpc>
                <a:spcPct val="100000"/>
              </a:lnSpc>
              <a:spcBef>
                <a:spcPts val="400"/>
              </a:spcBef>
              <a:spcAft>
                <a:spcPts val="0"/>
              </a:spcAft>
              <a:buClr>
                <a:schemeClr val="accent1"/>
              </a:buClr>
              <a:buSzPts val="2448"/>
              <a:buFont typeface="Noto Sans Symbols"/>
              <a:buNone/>
            </a:pPr>
            <a:endParaRPr sz="3600" b="1" i="0" u="none" strike="noStrike" cap="none">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ACD4CE33-AC0C-4EBB-A500-CFAE012138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798" y="1886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a:t>The Wavendon Gate Way</a:t>
            </a:r>
            <a:endParaRPr/>
          </a:p>
        </p:txBody>
      </p:sp>
      <p:pic>
        <p:nvPicPr>
          <p:cNvPr id="213" name="Google Shape;213;p8"/>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214" name="Google Shape;214;p8"/>
          <p:cNvSpPr txBox="1"/>
          <p:nvPr/>
        </p:nvSpPr>
        <p:spPr>
          <a:xfrm>
            <a:off x="179512" y="1600200"/>
            <a:ext cx="8784976"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4080"/>
              <a:buFont typeface="Noto Sans Symbols"/>
              <a:buNone/>
            </a:pPr>
            <a:r>
              <a:rPr lang="en-GB" sz="6000" b="1" i="1" u="none" strike="noStrike" cap="none">
                <a:solidFill>
                  <a:schemeClr val="dk1"/>
                </a:solidFill>
                <a:latin typeface="Calibri"/>
                <a:ea typeface="Calibri"/>
                <a:cs typeface="Calibri"/>
                <a:sym typeface="Calibri"/>
              </a:rPr>
              <a:t>FANTastic listening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448"/>
              <a:buFont typeface="Noto Sans Symbols"/>
              <a:buNone/>
            </a:pPr>
            <a:endParaRPr sz="3600" b="1" i="1"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accent1"/>
              </a:buClr>
              <a:buSzPts val="2448"/>
              <a:buFont typeface="Noto Sans Symbols"/>
              <a:buNone/>
            </a:pPr>
            <a:r>
              <a:rPr lang="en-GB" sz="3600" b="1" i="1" u="none" strike="noStrike" cap="none">
                <a:solidFill>
                  <a:schemeClr val="dk1"/>
                </a:solidFill>
                <a:latin typeface="Calibri"/>
                <a:ea typeface="Calibri"/>
                <a:cs typeface="Calibri"/>
                <a:sym typeface="Calibri"/>
              </a:rPr>
              <a:t>F</a:t>
            </a:r>
            <a:r>
              <a:rPr lang="en-GB" sz="3600" b="0" i="1" u="none" strike="noStrike" cap="none">
                <a:solidFill>
                  <a:schemeClr val="dk1"/>
                </a:solidFill>
                <a:latin typeface="Calibri"/>
                <a:ea typeface="Calibri"/>
                <a:cs typeface="Calibri"/>
                <a:sym typeface="Calibri"/>
              </a:rPr>
              <a:t>acing forwards hands together</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A</a:t>
            </a:r>
            <a:r>
              <a:rPr lang="en-GB" sz="3600" b="0" i="1" u="none" strike="noStrike" cap="none">
                <a:solidFill>
                  <a:schemeClr val="dk1"/>
                </a:solidFill>
                <a:latin typeface="Calibri"/>
                <a:ea typeface="Calibri"/>
                <a:cs typeface="Calibri"/>
                <a:sym typeface="Calibri"/>
              </a:rPr>
              <a:t>lways sit up straight</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N</a:t>
            </a:r>
            <a:r>
              <a:rPr lang="en-GB" sz="3600" b="0" i="1" u="none" strike="noStrike" cap="none">
                <a:solidFill>
                  <a:schemeClr val="dk1"/>
                </a:solidFill>
                <a:latin typeface="Calibri"/>
                <a:ea typeface="Calibri"/>
                <a:cs typeface="Calibri"/>
                <a:sym typeface="Calibri"/>
              </a:rPr>
              <a:t>ever interrupt</a:t>
            </a:r>
            <a:br>
              <a:rPr lang="en-GB" sz="3600" b="1" i="1" u="none" strike="noStrike" cap="none">
                <a:solidFill>
                  <a:schemeClr val="dk1"/>
                </a:solidFill>
                <a:latin typeface="Calibri"/>
                <a:ea typeface="Calibri"/>
                <a:cs typeface="Calibri"/>
                <a:sym typeface="Calibri"/>
              </a:rPr>
            </a:br>
            <a:r>
              <a:rPr lang="en-GB" sz="3600" b="1" i="1" u="none" strike="noStrike" cap="none">
                <a:solidFill>
                  <a:schemeClr val="dk1"/>
                </a:solidFill>
                <a:latin typeface="Calibri"/>
                <a:ea typeface="Calibri"/>
                <a:cs typeface="Calibri"/>
                <a:sym typeface="Calibri"/>
              </a:rPr>
              <a:t>T</a:t>
            </a:r>
            <a:r>
              <a:rPr lang="en-GB" sz="3600" b="0" i="1" u="none" strike="noStrike" cap="none">
                <a:solidFill>
                  <a:schemeClr val="dk1"/>
                </a:solidFill>
                <a:latin typeface="Calibri"/>
                <a:ea typeface="Calibri"/>
                <a:cs typeface="Calibri"/>
                <a:sym typeface="Calibri"/>
              </a:rPr>
              <a:t>rack the speaker</a:t>
            </a:r>
            <a:endParaRPr sz="3600" b="1" i="0" u="none" strike="noStrike" cap="none">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71CC41-9457-4198-B1F6-142A008B0E11}"/>
              </a:ext>
            </a:extLst>
          </p:cNvPr>
          <p:cNvSpPr/>
          <p:nvPr/>
        </p:nvSpPr>
        <p:spPr>
          <a:xfrm>
            <a:off x="4454820" y="3275112"/>
            <a:ext cx="234360" cy="307777"/>
          </a:xfrm>
          <a:prstGeom prst="rect">
            <a:avLst/>
          </a:prstGeom>
        </p:spPr>
        <p:txBody>
          <a:bodyPr wrap="none">
            <a:spAutoFit/>
          </a:bodyPr>
          <a:lstStyle/>
          <a:p>
            <a:r>
              <a:rPr lang="en-GB" dirty="0"/>
              <a:t> </a:t>
            </a:r>
          </a:p>
        </p:txBody>
      </p:sp>
      <p:pic>
        <p:nvPicPr>
          <p:cNvPr id="3" name="Recorded Sound">
            <a:hlinkClick r:id="" action="ppaction://media"/>
            <a:extLst>
              <a:ext uri="{FF2B5EF4-FFF2-40B4-BE49-F238E27FC236}">
                <a16:creationId xmlns:a16="http://schemas.microsoft.com/office/drawing/2014/main" id="{47C96221-1E5B-44FD-9E9F-17E3D04F0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094" y="1784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7f4255516d_0_0"/>
          <p:cNvSpPr txBox="1">
            <a:spLocks noGrp="1"/>
          </p:cNvSpPr>
          <p:nvPr>
            <p:ph type="ctrTitle"/>
          </p:nvPr>
        </p:nvSpPr>
        <p:spPr>
          <a:xfrm>
            <a:off x="492050" y="319026"/>
            <a:ext cx="7772400" cy="746400"/>
          </a:xfrm>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SzPct val="111111"/>
              <a:buNone/>
            </a:pPr>
            <a:r>
              <a:rPr lang="en-GB"/>
              <a:t>Aims of this session</a:t>
            </a:r>
            <a:endParaRPr/>
          </a:p>
        </p:txBody>
      </p:sp>
      <p:sp>
        <p:nvSpPr>
          <p:cNvPr id="115" name="Google Shape;115;g27f4255516d_0_0"/>
          <p:cNvSpPr txBox="1">
            <a:spLocks noGrp="1"/>
          </p:cNvSpPr>
          <p:nvPr>
            <p:ph type="subTitle" idx="1"/>
          </p:nvPr>
        </p:nvSpPr>
        <p:spPr>
          <a:xfrm>
            <a:off x="685800" y="1588563"/>
            <a:ext cx="7772400" cy="3222600"/>
          </a:xfrm>
          <a:prstGeom prst="rect">
            <a:avLst/>
          </a:prstGeom>
          <a:noFill/>
          <a:ln>
            <a:noFill/>
          </a:ln>
        </p:spPr>
        <p:txBody>
          <a:bodyPr spcFirstLastPara="1" wrap="square" lIns="45700" tIns="45700" rIns="45700" bIns="45700" anchor="t" anchorCtr="0">
            <a:normAutofit/>
          </a:bodyPr>
          <a:lstStyle/>
          <a:p>
            <a:pPr marL="342900" marR="0" lvl="0" indent="-335756" algn="l" rtl="0">
              <a:lnSpc>
                <a:spcPct val="100000"/>
              </a:lnSpc>
              <a:spcBef>
                <a:spcPts val="0"/>
              </a:spcBef>
              <a:spcAft>
                <a:spcPts val="0"/>
              </a:spcAft>
              <a:buClr>
                <a:schemeClr val="dk1"/>
              </a:buClr>
              <a:buSzPts val="3200"/>
              <a:buFont typeface="Calibri"/>
              <a:buChar char="•"/>
            </a:pPr>
            <a:r>
              <a:rPr lang="en-GB" sz="3200" b="1">
                <a:solidFill>
                  <a:schemeClr val="dk1"/>
                </a:solidFill>
                <a:latin typeface="Calibri"/>
                <a:ea typeface="Calibri"/>
                <a:cs typeface="Calibri"/>
                <a:sym typeface="Calibri"/>
              </a:rPr>
              <a:t>To give you some ideas of ways to support and develop further learning at home.</a:t>
            </a:r>
            <a:endParaRPr sz="3200">
              <a:solidFill>
                <a:schemeClr val="dk1"/>
              </a:solidFill>
              <a:latin typeface="Calibri"/>
              <a:ea typeface="Calibri"/>
              <a:cs typeface="Calibri"/>
              <a:sym typeface="Calibri"/>
            </a:endParaRPr>
          </a:p>
          <a:p>
            <a:pPr marL="342900" marR="0" lvl="0" indent="-139700" algn="l" rtl="0">
              <a:lnSpc>
                <a:spcPct val="100000"/>
              </a:lnSpc>
              <a:spcBef>
                <a:spcPts val="640"/>
              </a:spcBef>
              <a:spcAft>
                <a:spcPts val="0"/>
              </a:spcAft>
              <a:buClr>
                <a:schemeClr val="dk1"/>
              </a:buClr>
              <a:buSzPts val="1575"/>
              <a:buFont typeface="Arial"/>
              <a:buNone/>
            </a:pPr>
            <a:endParaRPr sz="3200" b="1">
              <a:solidFill>
                <a:schemeClr val="dk1"/>
              </a:solidFill>
              <a:latin typeface="Calibri"/>
              <a:ea typeface="Calibri"/>
              <a:cs typeface="Calibri"/>
              <a:sym typeface="Calibri"/>
            </a:endParaRPr>
          </a:p>
          <a:p>
            <a:pPr marL="342900" marR="0" lvl="0" indent="-335756" algn="l" rtl="0">
              <a:lnSpc>
                <a:spcPct val="100000"/>
              </a:lnSpc>
              <a:spcBef>
                <a:spcPts val="640"/>
              </a:spcBef>
              <a:spcAft>
                <a:spcPts val="0"/>
              </a:spcAft>
              <a:buClr>
                <a:schemeClr val="dk1"/>
              </a:buClr>
              <a:buSzPts val="3200"/>
              <a:buFont typeface="Calibri"/>
              <a:buChar char="•"/>
            </a:pPr>
            <a:r>
              <a:rPr lang="en-GB" sz="3200" b="1">
                <a:solidFill>
                  <a:schemeClr val="dk1"/>
                </a:solidFill>
                <a:latin typeface="Calibri"/>
                <a:ea typeface="Calibri"/>
                <a:cs typeface="Calibri"/>
                <a:sym typeface="Calibri"/>
              </a:rPr>
              <a:t>To emphasise the importance of working as a team (child, parent/carer and teacher)</a:t>
            </a:r>
            <a:endParaRPr>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30A2E07C-BA43-4605-88F1-18E7840337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850" y="31902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47B9518-BAEF-409C-95BF-5BEF17F0FD22}"/>
              </a:ext>
            </a:extLst>
          </p:cNvPr>
          <p:cNvSpPr>
            <a:spLocks noChangeArrowheads="1"/>
          </p:cNvSpPr>
          <p:nvPr/>
        </p:nvSpPr>
        <p:spPr bwMode="auto">
          <a:xfrm>
            <a:off x="481519" y="586770"/>
            <a:ext cx="8180962" cy="52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endParaRPr kumimoji="0" lang="en-US" altLang="en-US" sz="4100" b="1" i="0" u="none" strike="noStrike" cap="none" normalizeH="0" baseline="0" dirty="0">
              <a:ln>
                <a:noFill/>
              </a:ln>
              <a:solidFill>
                <a:srgbClr val="00B050"/>
              </a:solidFill>
              <a:effectLst/>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100" b="1" i="0" u="none" strike="noStrike" cap="none" normalizeH="0" baseline="0" dirty="0">
                <a:ln>
                  <a:noFill/>
                </a:ln>
                <a:solidFill>
                  <a:srgbClr val="00B050"/>
                </a:solidFill>
                <a:effectLst/>
                <a:latin typeface="Lucida Sans" panose="020B0602030504020204" pitchFamily="34" charset="0"/>
              </a:rPr>
              <a:t>Parent Workshops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Lucida Sans" panose="020B0602030504020204" pitchFamily="34" charset="0"/>
              </a:rPr>
              <a:t>Parent workshops happen once every half term on a Friday. They are slightly different this year and we are so excited to share them with you.</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700" dirty="0">
              <a:latin typeface="Lucida Sans" panose="020B0602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chemeClr val="tx1"/>
                </a:solidFill>
                <a:effectLst/>
                <a:latin typeface="Lucida Sans" panose="020B0602030504020204" pitchFamily="34" charset="0"/>
              </a:rPr>
              <a:t>Our first of the year is all about reading together.</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987AFDC0-4468-41FE-98ED-7C7F0508D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4668" y="383570"/>
            <a:ext cx="406400" cy="406400"/>
          </a:xfrm>
          <a:prstGeom prst="rect">
            <a:avLst/>
          </a:prstGeom>
        </p:spPr>
      </p:pic>
    </p:spTree>
    <p:extLst>
      <p:ext uri="{BB962C8B-B14F-4D97-AF65-F5344CB8AC3E}">
        <p14:creationId xmlns:p14="http://schemas.microsoft.com/office/powerpoint/2010/main" val="39352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a:t>Useful websites</a:t>
            </a:r>
            <a:endParaRPr/>
          </a:p>
        </p:txBody>
      </p:sp>
      <p:pic>
        <p:nvPicPr>
          <p:cNvPr id="228" name="Google Shape;228;p25"/>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229" name="Google Shape;229;p25"/>
          <p:cNvSpPr txBox="1"/>
          <p:nvPr/>
        </p:nvSpPr>
        <p:spPr>
          <a:xfrm>
            <a:off x="467544" y="961766"/>
            <a:ext cx="7488832" cy="59708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1" u="none" strike="noStrike" cap="none">
                <a:solidFill>
                  <a:schemeClr val="dk1"/>
                </a:solidFill>
                <a:latin typeface="Calibri"/>
                <a:ea typeface="Calibri"/>
                <a:cs typeface="Calibri"/>
                <a:sym typeface="Calibri"/>
              </a:rPr>
              <a:t>Some other websites to explore:</a:t>
            </a:r>
            <a:endParaRPr sz="20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Maths:</a:t>
            </a:r>
            <a:br>
              <a:rPr lang="en-GB" sz="2000" b="0" i="1" u="none" strike="noStrike" cap="none">
                <a:solidFill>
                  <a:schemeClr val="dk1"/>
                </a:solidFill>
                <a:latin typeface="Calibri"/>
                <a:ea typeface="Calibri"/>
                <a:cs typeface="Calibri"/>
                <a:sym typeface="Calibri"/>
              </a:rPr>
            </a:br>
            <a:r>
              <a:rPr lang="en-GB" sz="1800" b="0" i="1"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https://ttrockstars.com/</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https://www.bbc.co.uk/bitesize</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https://www.sumdog.com/</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https://www.topmarks.co.uk/</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https://mathszone.co.uk/</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Humanities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https://www.bbc.co.uk/bitesize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https://kids.nationalgeographic.com/</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http://www.bbc.co.uk/history/forkids/</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Poetry and reading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https://home.oxfordowl.co.uk/</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https://www.booktrust.org.uk/books-and-reading/have-some-fun/storybooks-and-games/</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https://stories.audible.com/discovery</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1" u="sng" strike="noStrike" cap="none">
                <a:solidFill>
                  <a:schemeClr val="dk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https://www.poetrybyheart.org.uk/</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pic>
        <p:nvPicPr>
          <p:cNvPr id="2" name="Recorded Sound">
            <a:hlinkClick r:id="" action="ppaction://media"/>
            <a:extLst>
              <a:ext uri="{FF2B5EF4-FFF2-40B4-BE49-F238E27FC236}">
                <a16:creationId xmlns:a16="http://schemas.microsoft.com/office/drawing/2014/main" id="{95DB7C6F-D84F-41A8-A9AA-8617C3BD8CD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4000" y="1784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37405B5-A3BD-4CD7-B198-6AF2A72181B4}"/>
              </a:ext>
            </a:extLst>
          </p:cNvPr>
          <p:cNvSpPr>
            <a:spLocks noChangeArrowheads="1"/>
          </p:cNvSpPr>
          <p:nvPr/>
        </p:nvSpPr>
        <p:spPr bwMode="auto">
          <a:xfrm>
            <a:off x="216488" y="473605"/>
            <a:ext cx="871102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br>
              <a:rPr kumimoji="0" lang="en-US" altLang="en-US" sz="57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00B050"/>
                </a:solidFill>
                <a:effectLst/>
                <a:latin typeface="Lucida Sans" panose="020B0602030504020204" pitchFamily="34" charset="0"/>
              </a:rPr>
              <a:t>Year 1 and 2 Staff</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Year 1 -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Mrs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Prichard (1A), Miss Wood (1B),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Mrs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Garrett,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Mrs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Rowe, Miss Gorman and Miss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Hyder</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Year 2 –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Mrs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Kok (Phase Leader, 2A), Miss </a:t>
            </a:r>
            <a:r>
              <a:rPr lang="en-US" altLang="en-US" sz="2700" dirty="0" err="1">
                <a:solidFill>
                  <a:srgbClr val="00B050"/>
                </a:solidFill>
                <a:latin typeface="Calibri" panose="020F0502020204030204" pitchFamily="34" charset="0"/>
                <a:cs typeface="Calibri" panose="020F0502020204030204" pitchFamily="34" charset="0"/>
              </a:rPr>
              <a:t>Chennell</a:t>
            </a:r>
            <a:r>
              <a:rPr lang="en-US" altLang="en-US" sz="2700" dirty="0">
                <a:solidFill>
                  <a:srgbClr val="00B050"/>
                </a:solidFill>
                <a:latin typeface="Calibri" panose="020F0502020204030204" pitchFamily="34" charset="0"/>
                <a:cs typeface="Calibri" panose="020F0502020204030204" pitchFamily="34" charset="0"/>
              </a:rPr>
              <a:t>-Clarke and </a:t>
            </a:r>
            <a:r>
              <a:rPr lang="en-US" altLang="en-US" sz="2700" dirty="0" err="1">
                <a:solidFill>
                  <a:srgbClr val="00B050"/>
                </a:solidFill>
                <a:latin typeface="Calibri" panose="020F0502020204030204" pitchFamily="34" charset="0"/>
                <a:cs typeface="Calibri" panose="020F0502020204030204" pitchFamily="34" charset="0"/>
              </a:rPr>
              <a:t>Mrs</a:t>
            </a:r>
            <a:r>
              <a:rPr lang="en-US" altLang="en-US" sz="2700" dirty="0">
                <a:solidFill>
                  <a:srgbClr val="00B050"/>
                </a:solidFill>
                <a:latin typeface="Calibri" panose="020F0502020204030204" pitchFamily="34" charset="0"/>
                <a:cs typeface="Calibri" panose="020F0502020204030204" pitchFamily="34" charset="0"/>
              </a:rPr>
              <a:t> Davies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(2B), Miss Ray, Miss Leahy and </a:t>
            </a:r>
            <a:r>
              <a:rPr kumimoji="0" lang="en-US" altLang="en-US" sz="2700" b="0"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Mrs</a:t>
            </a:r>
            <a:r>
              <a:rPr kumimoji="0" lang="en-US" altLang="en-US" sz="2700" b="0"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Hudson</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4F804608-8250-4103-84FD-3CA2AF3F5B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1605" y="270405"/>
            <a:ext cx="406400" cy="406400"/>
          </a:xfrm>
          <a:prstGeom prst="rect">
            <a:avLst/>
          </a:prstGeom>
        </p:spPr>
      </p:pic>
    </p:spTree>
    <p:extLst>
      <p:ext uri="{BB962C8B-B14F-4D97-AF65-F5344CB8AC3E}">
        <p14:creationId xmlns:p14="http://schemas.microsoft.com/office/powerpoint/2010/main" val="41274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a:t>Reading</a:t>
            </a:r>
            <a:endParaRPr/>
          </a:p>
        </p:txBody>
      </p:sp>
      <p:sp>
        <p:nvSpPr>
          <p:cNvPr id="121" name="Google Shape;121;p9"/>
          <p:cNvSpPr/>
          <p:nvPr/>
        </p:nvSpPr>
        <p:spPr>
          <a:xfrm>
            <a:off x="431549" y="1929350"/>
            <a:ext cx="8280900" cy="24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2000" b="0" i="0" u="none" strike="noStrike" cap="none">
              <a:solidFill>
                <a:schemeClr val="dk1"/>
              </a:solidFill>
              <a:latin typeface="Lucida Sans"/>
              <a:ea typeface="Lucida Sans"/>
              <a:cs typeface="Lucida Sans"/>
              <a:sym typeface="Lucida Sans"/>
            </a:endParaRPr>
          </a:p>
          <a:p>
            <a:pPr marL="0" marR="0" lvl="0" indent="0" algn="just" rtl="0">
              <a:lnSpc>
                <a:spcPct val="100000"/>
              </a:lnSpc>
              <a:spcBef>
                <a:spcPts val="0"/>
              </a:spcBef>
              <a:spcAft>
                <a:spcPts val="0"/>
              </a:spcAft>
              <a:buClr>
                <a:schemeClr val="dk1"/>
              </a:buClr>
              <a:buSzPts val="1600"/>
              <a:buFont typeface="Arial"/>
              <a:buNone/>
            </a:pPr>
            <a:r>
              <a:rPr lang="en-GB" sz="2400" b="0" i="0" u="none" strike="noStrike" cap="none">
                <a:solidFill>
                  <a:schemeClr val="dk1"/>
                </a:solidFill>
                <a:latin typeface="Calibri"/>
                <a:ea typeface="Calibri"/>
                <a:cs typeface="Calibri"/>
                <a:sym typeface="Calibri"/>
              </a:rPr>
              <a:t>Reading is the most important skill we teach and is life changing!</a:t>
            </a: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6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600"/>
              <a:buFont typeface="Arial"/>
              <a:buNone/>
            </a:pPr>
            <a:r>
              <a:rPr lang="en-GB" sz="2400" b="0" i="0" u="none" strike="noStrike" cap="none">
                <a:solidFill>
                  <a:schemeClr val="dk1"/>
                </a:solidFill>
                <a:latin typeface="Calibri"/>
                <a:ea typeface="Calibri"/>
                <a:cs typeface="Calibri"/>
                <a:sym typeface="Calibri"/>
              </a:rPr>
              <a:t>Reading skills are taught during guided reading sessions and pupils frequently practise their reading skills in all subjects across the curriculum.</a:t>
            </a: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6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600"/>
              <a:buFont typeface="Arial"/>
              <a:buNone/>
            </a:pPr>
            <a:r>
              <a:rPr lang="en-GB" sz="2400" b="0" i="0" u="none" strike="noStrike" cap="none">
                <a:solidFill>
                  <a:schemeClr val="dk1"/>
                </a:solidFill>
                <a:latin typeface="Calibri"/>
                <a:ea typeface="Calibri"/>
                <a:cs typeface="Calibri"/>
                <a:sym typeface="Calibri"/>
              </a:rPr>
              <a:t>Homework - Reading at home 4 times a week</a:t>
            </a:r>
            <a:endParaRPr sz="2400" b="0" i="1" u="none" strike="noStrike" cap="none">
              <a:solidFill>
                <a:schemeClr val="dk1"/>
              </a:solidFill>
              <a:latin typeface="Calibri"/>
              <a:ea typeface="Calibri"/>
              <a:cs typeface="Calibri"/>
              <a:sym typeface="Calibri"/>
            </a:endParaRPr>
          </a:p>
        </p:txBody>
      </p:sp>
      <p:sp>
        <p:nvSpPr>
          <p:cNvPr id="122" name="Google Shape;122;p9"/>
          <p:cNvSpPr/>
          <p:nvPr/>
        </p:nvSpPr>
        <p:spPr>
          <a:xfrm>
            <a:off x="395536" y="3789040"/>
            <a:ext cx="8280920"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p9"/>
          <p:cNvPicPr preferRelativeResize="0"/>
          <p:nvPr/>
        </p:nvPicPr>
        <p:blipFill rotWithShape="1">
          <a:blip r:embed="rId5">
            <a:alphaModFix/>
          </a:blip>
          <a:srcRect/>
          <a:stretch/>
        </p:blipFill>
        <p:spPr>
          <a:xfrm>
            <a:off x="7740352" y="188640"/>
            <a:ext cx="1086000" cy="1438200"/>
          </a:xfrm>
          <a:prstGeom prst="rect">
            <a:avLst/>
          </a:prstGeom>
          <a:noFill/>
          <a:ln>
            <a:noFill/>
          </a:ln>
        </p:spPr>
      </p:pic>
      <p:pic>
        <p:nvPicPr>
          <p:cNvPr id="2" name="Recorded Sound">
            <a:hlinkClick r:id="" action="ppaction://media"/>
            <a:extLst>
              <a:ext uri="{FF2B5EF4-FFF2-40B4-BE49-F238E27FC236}">
                <a16:creationId xmlns:a16="http://schemas.microsoft.com/office/drawing/2014/main" id="{0B1FD4B0-634F-41FD-9BD9-88BE41D269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336" y="1886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5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100"/>
              <a:buFont typeface="Lucida Sans"/>
              <a:buNone/>
            </a:pPr>
            <a:r>
              <a:rPr lang="en-GB" dirty="0"/>
              <a:t>Phonics in Year 1</a:t>
            </a:r>
            <a:endParaRPr dirty="0"/>
          </a:p>
        </p:txBody>
      </p:sp>
      <p:sp>
        <p:nvSpPr>
          <p:cNvPr id="121" name="Google Shape;121;p9"/>
          <p:cNvSpPr/>
          <p:nvPr/>
        </p:nvSpPr>
        <p:spPr>
          <a:xfrm>
            <a:off x="457199" y="1307650"/>
            <a:ext cx="8280900" cy="2431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24"/>
              <a:buFont typeface="Arial"/>
              <a:buNone/>
            </a:pPr>
            <a:r>
              <a:rPr lang="en-GB" sz="1800">
                <a:solidFill>
                  <a:schemeClr val="dk1"/>
                </a:solidFill>
                <a:latin typeface="Comic Sans MS"/>
                <a:ea typeface="Comic Sans MS"/>
                <a:cs typeface="Comic Sans MS"/>
                <a:sym typeface="Comic Sans MS"/>
              </a:rPr>
              <a:t>At Wavendon Gate School we teach phonics using the Read Write Inc. scheme. This is a daily 45 minute session and is split into three parts. </a:t>
            </a:r>
            <a:endParaRPr sz="18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224"/>
              <a:buFont typeface="Arial"/>
              <a:buNone/>
            </a:pPr>
            <a:r>
              <a:rPr lang="en-GB" sz="1800">
                <a:solidFill>
                  <a:schemeClr val="dk1"/>
                </a:solidFill>
                <a:latin typeface="Comic Sans MS"/>
                <a:ea typeface="Comic Sans MS"/>
                <a:cs typeface="Comic Sans MS"/>
                <a:sym typeface="Comic Sans MS"/>
              </a:rPr>
              <a:t>Part 1 introduces new sounds and practises blending and segmenting words out loud and in our heads, it promotes familiarity and fluency.  </a:t>
            </a:r>
            <a:endParaRPr sz="18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224"/>
              <a:buFont typeface="Arial"/>
              <a:buNone/>
            </a:pPr>
            <a:r>
              <a:rPr lang="en-GB" sz="1800">
                <a:solidFill>
                  <a:schemeClr val="dk1"/>
                </a:solidFill>
                <a:latin typeface="Comic Sans MS"/>
                <a:ea typeface="Comic Sans MS"/>
                <a:cs typeface="Comic Sans MS"/>
                <a:sym typeface="Comic Sans MS"/>
              </a:rPr>
              <a:t>Part 2 applies the children’s knowledge of sounds into spelling words phonetically. It also introduces those words that cannot be spelt out phonetically. We call those ‘red words’. </a:t>
            </a:r>
            <a:endParaRPr sz="18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224"/>
              <a:buFont typeface="Arial"/>
              <a:buNone/>
            </a:pPr>
            <a:r>
              <a:rPr lang="en-GB" sz="1800">
                <a:solidFill>
                  <a:schemeClr val="dk1"/>
                </a:solidFill>
                <a:latin typeface="Comic Sans MS"/>
                <a:ea typeface="Comic Sans MS"/>
                <a:cs typeface="Comic Sans MS"/>
                <a:sym typeface="Comic Sans MS"/>
              </a:rPr>
              <a:t>Part 3 builds up reading fluency using a class book, expression and understanding. The children expand their vocabulary, refer to parts of text for information and gain inference from the text. We want the children to relate what they are reading to real life and above all enjoy reading.  </a:t>
            </a:r>
            <a:endParaRPr sz="18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224"/>
              <a:buFont typeface="Arial"/>
              <a:buNone/>
            </a:pPr>
            <a:endParaRPr sz="1800">
              <a:solidFill>
                <a:schemeClr val="dk1"/>
              </a:solidFill>
              <a:latin typeface="Comic Sans MS"/>
              <a:ea typeface="Comic Sans MS"/>
              <a:cs typeface="Comic Sans MS"/>
              <a:sym typeface="Comic Sans MS"/>
            </a:endParaRPr>
          </a:p>
          <a:p>
            <a:pPr marL="0" lvl="0" indent="0" algn="l" rtl="0">
              <a:spcBef>
                <a:spcPts val="0"/>
              </a:spcBef>
              <a:spcAft>
                <a:spcPts val="0"/>
              </a:spcAft>
              <a:buClr>
                <a:schemeClr val="dk1"/>
              </a:buClr>
              <a:buSzPts val="1224"/>
              <a:buFont typeface="Arial"/>
              <a:buNone/>
            </a:pPr>
            <a:r>
              <a:rPr lang="en-GB" sz="1800">
                <a:solidFill>
                  <a:schemeClr val="dk1"/>
                </a:solidFill>
                <a:latin typeface="Comic Sans MS"/>
                <a:ea typeface="Comic Sans MS"/>
                <a:cs typeface="Comic Sans MS"/>
                <a:sym typeface="Comic Sans MS"/>
              </a:rPr>
              <a:t>The reading book your child brings home will be linked to the class book they will have been learning at school. The phonic patterns and words will match. Therefore the book they bring home should not be challenging. Please read with your child </a:t>
            </a:r>
            <a:r>
              <a:rPr lang="en-GB" sz="1800" b="1">
                <a:solidFill>
                  <a:schemeClr val="dk1"/>
                </a:solidFill>
                <a:latin typeface="Comic Sans MS"/>
                <a:ea typeface="Comic Sans MS"/>
                <a:cs typeface="Comic Sans MS"/>
                <a:sym typeface="Comic Sans MS"/>
              </a:rPr>
              <a:t>at least </a:t>
            </a:r>
            <a:r>
              <a:rPr lang="en-GB" sz="1800">
                <a:solidFill>
                  <a:schemeClr val="dk1"/>
                </a:solidFill>
                <a:latin typeface="Comic Sans MS"/>
                <a:ea typeface="Comic Sans MS"/>
                <a:cs typeface="Comic Sans MS"/>
                <a:sym typeface="Comic Sans MS"/>
              </a:rPr>
              <a:t>four times a week.</a:t>
            </a:r>
            <a:endParaRPr/>
          </a:p>
        </p:txBody>
      </p:sp>
      <p:sp>
        <p:nvSpPr>
          <p:cNvPr id="122" name="Google Shape;122;p9"/>
          <p:cNvSpPr/>
          <p:nvPr/>
        </p:nvSpPr>
        <p:spPr>
          <a:xfrm>
            <a:off x="395536" y="3789040"/>
            <a:ext cx="8280920"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p9"/>
          <p:cNvPicPr preferRelativeResize="0"/>
          <p:nvPr/>
        </p:nvPicPr>
        <p:blipFill rotWithShape="1">
          <a:blip r:embed="rId5">
            <a:alphaModFix/>
          </a:blip>
          <a:srcRect/>
          <a:stretch/>
        </p:blipFill>
        <p:spPr>
          <a:xfrm>
            <a:off x="6745921" y="274647"/>
            <a:ext cx="1940875" cy="795500"/>
          </a:xfrm>
          <a:prstGeom prst="rect">
            <a:avLst/>
          </a:prstGeom>
          <a:noFill/>
          <a:ln>
            <a:noFill/>
          </a:ln>
        </p:spPr>
      </p:pic>
      <p:pic>
        <p:nvPicPr>
          <p:cNvPr id="2" name="Recorded Sound">
            <a:hlinkClick r:id="" action="ppaction://media"/>
            <a:extLst>
              <a:ext uri="{FF2B5EF4-FFF2-40B4-BE49-F238E27FC236}">
                <a16:creationId xmlns:a16="http://schemas.microsoft.com/office/drawing/2014/main" id="{86CC3552-D345-43A9-9A18-3DD8E481C3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701" y="1307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7f4255516d_0_7"/>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00"/>
              </a:spcBef>
              <a:spcAft>
                <a:spcPts val="0"/>
              </a:spcAft>
              <a:buSzPts val="1224"/>
              <a:buNone/>
            </a:pPr>
            <a:endParaRPr/>
          </a:p>
        </p:txBody>
      </p:sp>
      <p:sp>
        <p:nvSpPr>
          <p:cNvPr id="130" name="Google Shape;130;g27f4255516d_0_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ct val="48780"/>
              <a:buNone/>
            </a:pPr>
            <a:r>
              <a:rPr lang="en-GB">
                <a:solidFill>
                  <a:srgbClr val="00B050"/>
                </a:solidFill>
              </a:rPr>
              <a:t>Book Bands</a:t>
            </a:r>
            <a:endParaRPr>
              <a:solidFill>
                <a:srgbClr val="00B050"/>
              </a:solidFill>
            </a:endParaRPr>
          </a:p>
          <a:p>
            <a:pPr marL="0" lvl="0" indent="0" algn="l" rtl="0">
              <a:lnSpc>
                <a:spcPct val="100000"/>
              </a:lnSpc>
              <a:spcBef>
                <a:spcPts val="0"/>
              </a:spcBef>
              <a:spcAft>
                <a:spcPts val="0"/>
              </a:spcAft>
              <a:buSzPct val="48780"/>
              <a:buNone/>
            </a:pPr>
            <a:endParaRPr/>
          </a:p>
        </p:txBody>
      </p:sp>
      <p:pic>
        <p:nvPicPr>
          <p:cNvPr id="131" name="Google Shape;131;g27f4255516d_0_7"/>
          <p:cNvPicPr preferRelativeResize="0"/>
          <p:nvPr/>
        </p:nvPicPr>
        <p:blipFill rotWithShape="1">
          <a:blip r:embed="rId5">
            <a:alphaModFix/>
          </a:blip>
          <a:srcRect/>
          <a:stretch/>
        </p:blipFill>
        <p:spPr>
          <a:xfrm>
            <a:off x="2343775" y="881500"/>
            <a:ext cx="4718876" cy="5414200"/>
          </a:xfrm>
          <a:prstGeom prst="rect">
            <a:avLst/>
          </a:prstGeom>
          <a:noFill/>
          <a:ln>
            <a:noFill/>
          </a:ln>
        </p:spPr>
      </p:pic>
      <p:pic>
        <p:nvPicPr>
          <p:cNvPr id="2" name="Recorded Sound">
            <a:hlinkClick r:id="" action="ppaction://media"/>
            <a:extLst>
              <a:ext uri="{FF2B5EF4-FFF2-40B4-BE49-F238E27FC236}">
                <a16:creationId xmlns:a16="http://schemas.microsoft.com/office/drawing/2014/main" id="{6E94ECCB-DBA6-41F6-BBB5-1B76B57F7E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226" y="881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2"/>
          <p:cNvSpPr txBox="1">
            <a:spLocks noGrp="1"/>
          </p:cNvSpPr>
          <p:nvPr>
            <p:ph type="body" idx="1"/>
          </p:nvPr>
        </p:nvSpPr>
        <p:spPr>
          <a:xfrm>
            <a:off x="303150" y="827156"/>
            <a:ext cx="8434800" cy="5676300"/>
          </a:xfrm>
          <a:prstGeom prst="rect">
            <a:avLst/>
          </a:prstGeom>
          <a:noFill/>
          <a:ln>
            <a:noFill/>
          </a:ln>
        </p:spPr>
        <p:txBody>
          <a:bodyPr spcFirstLastPara="1" wrap="square" lIns="91425" tIns="45700" rIns="91425" bIns="45700" anchor="t" anchorCtr="0">
            <a:normAutofit fontScale="70000" lnSpcReduction="20000"/>
          </a:bodyPr>
          <a:lstStyle/>
          <a:p>
            <a:pPr marL="109728" lvl="0" indent="0" algn="l" rtl="0">
              <a:lnSpc>
                <a:spcPct val="65000"/>
              </a:lnSpc>
              <a:spcBef>
                <a:spcPts val="0"/>
              </a:spcBef>
              <a:spcAft>
                <a:spcPts val="0"/>
              </a:spcAft>
              <a:buSzPct val="68000"/>
              <a:buNone/>
            </a:pPr>
            <a:r>
              <a:rPr lang="en-GB" sz="2400" b="1" i="1" dirty="0">
                <a:solidFill>
                  <a:srgbClr val="003399"/>
                </a:solidFill>
                <a:latin typeface="Calibri"/>
                <a:ea typeface="Calibri"/>
                <a:cs typeface="Calibri"/>
                <a:sym typeface="Calibri"/>
              </a:rPr>
              <a:t> </a:t>
            </a:r>
            <a:endParaRPr dirty="0"/>
          </a:p>
          <a:p>
            <a:pPr marL="0" lvl="0" indent="0" algn="l" rtl="0">
              <a:lnSpc>
                <a:spcPct val="100000"/>
              </a:lnSpc>
              <a:spcBef>
                <a:spcPts val="1350"/>
              </a:spcBef>
              <a:spcAft>
                <a:spcPts val="0"/>
              </a:spcAft>
              <a:buSzPct val="55509"/>
              <a:buNone/>
            </a:pPr>
            <a:r>
              <a:rPr lang="en-GB" sz="3150" b="1" dirty="0">
                <a:latin typeface="Calibri"/>
                <a:ea typeface="Calibri"/>
                <a:cs typeface="Calibri"/>
                <a:sym typeface="Calibri"/>
              </a:rPr>
              <a:t>Find time to enjoy reading together</a:t>
            </a:r>
            <a:endParaRPr sz="3150" dirty="0">
              <a:latin typeface="Calibri"/>
              <a:ea typeface="Calibri"/>
              <a:cs typeface="Calibri"/>
              <a:sym typeface="Calibri"/>
            </a:endParaRPr>
          </a:p>
          <a:p>
            <a:pPr marL="0" lvl="0" indent="0" algn="l" rtl="0">
              <a:lnSpc>
                <a:spcPct val="100000"/>
              </a:lnSpc>
              <a:spcBef>
                <a:spcPts val="1350"/>
              </a:spcBef>
              <a:spcAft>
                <a:spcPts val="0"/>
              </a:spcAft>
              <a:buSzPct val="55509"/>
              <a:buNone/>
            </a:pPr>
            <a:r>
              <a:rPr lang="en-GB" sz="3150" dirty="0">
                <a:latin typeface="Calibri"/>
                <a:ea typeface="Calibri"/>
                <a:cs typeface="Calibri"/>
                <a:sym typeface="Calibri"/>
              </a:rPr>
              <a:t>It’s really important for children to frequently practise reading aloud and enjoy stories. If they are tired, consider reading to your child instead. </a:t>
            </a:r>
            <a:endParaRPr sz="3150" dirty="0">
              <a:latin typeface="Calibri"/>
              <a:ea typeface="Calibri"/>
              <a:cs typeface="Calibri"/>
              <a:sym typeface="Calibri"/>
            </a:endParaRPr>
          </a:p>
          <a:p>
            <a:pPr marL="0" lvl="0" indent="0" algn="l" rtl="0">
              <a:lnSpc>
                <a:spcPct val="100000"/>
              </a:lnSpc>
              <a:spcBef>
                <a:spcPts val="1350"/>
              </a:spcBef>
              <a:spcAft>
                <a:spcPts val="0"/>
              </a:spcAft>
              <a:buSzPct val="55509"/>
              <a:buNone/>
            </a:pPr>
            <a:r>
              <a:rPr lang="en-GB" sz="3150" b="1" dirty="0">
                <a:latin typeface="Calibri"/>
                <a:ea typeface="Calibri"/>
                <a:cs typeface="Calibri"/>
                <a:sym typeface="Calibri"/>
              </a:rPr>
              <a:t>Read aloud to others</a:t>
            </a:r>
            <a:endParaRPr sz="3150" dirty="0">
              <a:latin typeface="Calibri"/>
              <a:ea typeface="Calibri"/>
              <a:cs typeface="Calibri"/>
              <a:sym typeface="Calibri"/>
            </a:endParaRPr>
          </a:p>
          <a:p>
            <a:pPr marL="0" lvl="0" indent="0" algn="l" rtl="0">
              <a:lnSpc>
                <a:spcPct val="100000"/>
              </a:lnSpc>
              <a:spcBef>
                <a:spcPts val="1350"/>
              </a:spcBef>
              <a:spcAft>
                <a:spcPts val="0"/>
              </a:spcAft>
              <a:buSzPct val="55509"/>
              <a:buNone/>
            </a:pPr>
            <a:r>
              <a:rPr lang="en-GB" sz="3150" dirty="0">
                <a:latin typeface="Calibri"/>
                <a:ea typeface="Calibri"/>
                <a:cs typeface="Calibri"/>
                <a:sym typeface="Calibri"/>
              </a:rPr>
              <a:t>Encourage your child to read aloud to others on a regular basis, either to brothers and sisters, grandparents and other relations and friends.  This improves their confidence and they begin to recognise and “tune in” to their own reading aloud voice.  This is proven </a:t>
            </a:r>
            <a:r>
              <a:rPr lang="en-GB" sz="3150" b="1" dirty="0">
                <a:latin typeface="Calibri"/>
                <a:ea typeface="Calibri"/>
                <a:cs typeface="Calibri"/>
                <a:sym typeface="Calibri"/>
              </a:rPr>
              <a:t>to improve confidence</a:t>
            </a:r>
            <a:r>
              <a:rPr lang="en-GB" sz="3150" dirty="0">
                <a:latin typeface="Calibri"/>
                <a:ea typeface="Calibri"/>
                <a:cs typeface="Calibri"/>
                <a:sym typeface="Calibri"/>
              </a:rPr>
              <a:t> in reading.</a:t>
            </a:r>
            <a:endParaRPr lang="en-GB" sz="3150" b="1" dirty="0">
              <a:latin typeface="Calibri"/>
              <a:ea typeface="Calibri"/>
              <a:cs typeface="Calibri"/>
              <a:sym typeface="Calibri"/>
            </a:endParaRPr>
          </a:p>
          <a:p>
            <a:pPr marL="0" lvl="0" indent="0">
              <a:spcBef>
                <a:spcPts val="1350"/>
              </a:spcBef>
              <a:buSzPct val="55510"/>
              <a:buNone/>
            </a:pPr>
            <a:r>
              <a:rPr lang="en-US" sz="3150" b="1" dirty="0">
                <a:latin typeface="Calibri"/>
                <a:ea typeface="Calibri"/>
                <a:cs typeface="Calibri"/>
                <a:sym typeface="Calibri"/>
              </a:rPr>
              <a:t>Find emotion within the book</a:t>
            </a:r>
            <a:endParaRPr lang="en-US" sz="3150" dirty="0">
              <a:latin typeface="Calibri"/>
              <a:ea typeface="Calibri"/>
              <a:cs typeface="Calibri"/>
              <a:sym typeface="Calibri"/>
            </a:endParaRPr>
          </a:p>
          <a:p>
            <a:pPr marL="0" lvl="0" indent="0">
              <a:spcBef>
                <a:spcPts val="1350"/>
              </a:spcBef>
              <a:buSzPct val="55510"/>
              <a:buNone/>
            </a:pPr>
            <a:r>
              <a:rPr lang="en-US" sz="3150" dirty="0">
                <a:latin typeface="Calibri"/>
                <a:ea typeface="Calibri"/>
                <a:cs typeface="Calibri"/>
                <a:sym typeface="Calibri"/>
              </a:rPr>
              <a:t>Find emotion within the book, if the characters within the story are happy, sad or angry for instance,</a:t>
            </a:r>
            <a:r>
              <a:rPr lang="en-US" sz="3150" b="1" dirty="0">
                <a:latin typeface="Calibri"/>
                <a:ea typeface="Calibri"/>
                <a:cs typeface="Calibri"/>
                <a:sym typeface="Calibri"/>
              </a:rPr>
              <a:t> talk about the emotions portrayed</a:t>
            </a:r>
            <a:r>
              <a:rPr lang="en-US" sz="3150" dirty="0">
                <a:latin typeface="Calibri"/>
                <a:ea typeface="Calibri"/>
                <a:cs typeface="Calibri"/>
                <a:sym typeface="Calibri"/>
              </a:rPr>
              <a:t> and find out the reader’s personal point of view.  </a:t>
            </a:r>
            <a:r>
              <a:rPr lang="en-US" sz="3150" b="1" dirty="0">
                <a:latin typeface="Calibri"/>
                <a:ea typeface="Calibri"/>
                <a:cs typeface="Calibri"/>
                <a:sym typeface="Calibri"/>
              </a:rPr>
              <a:t>Look at the language used</a:t>
            </a:r>
            <a:r>
              <a:rPr lang="en-US" sz="3150" dirty="0">
                <a:latin typeface="Calibri"/>
                <a:ea typeface="Calibri"/>
                <a:cs typeface="Calibri"/>
                <a:sym typeface="Calibri"/>
              </a:rPr>
              <a:t> to portray these emotions.</a:t>
            </a:r>
            <a:endParaRPr lang="en-US" sz="3150" b="1" dirty="0">
              <a:latin typeface="Calibri"/>
              <a:ea typeface="Calibri"/>
              <a:cs typeface="Calibri"/>
              <a:sym typeface="Calibri"/>
            </a:endParaRPr>
          </a:p>
          <a:p>
            <a:pPr marL="0" lvl="0" indent="0" algn="l" rtl="0">
              <a:lnSpc>
                <a:spcPct val="100000"/>
              </a:lnSpc>
              <a:spcBef>
                <a:spcPts val="1350"/>
              </a:spcBef>
              <a:spcAft>
                <a:spcPts val="0"/>
              </a:spcAft>
              <a:buSzPct val="55509"/>
              <a:buNone/>
            </a:pPr>
            <a:endParaRPr sz="3150" b="1" dirty="0">
              <a:latin typeface="Calibri"/>
              <a:ea typeface="Calibri"/>
              <a:cs typeface="Calibri"/>
              <a:sym typeface="Calibri"/>
            </a:endParaRPr>
          </a:p>
          <a:p>
            <a:pPr marL="365760" lvl="0" indent="-182625" algn="l" rtl="0">
              <a:lnSpc>
                <a:spcPct val="100000"/>
              </a:lnSpc>
              <a:spcBef>
                <a:spcPts val="1000"/>
              </a:spcBef>
              <a:spcAft>
                <a:spcPts val="0"/>
              </a:spcAft>
              <a:buSzPct val="68000"/>
              <a:buNone/>
            </a:pPr>
            <a:endParaRPr sz="2000" i="1" dirty="0">
              <a:latin typeface="Calibri"/>
              <a:ea typeface="Calibri"/>
              <a:cs typeface="Calibri"/>
              <a:sym typeface="Calibri"/>
            </a:endParaRPr>
          </a:p>
        </p:txBody>
      </p:sp>
      <p:sp>
        <p:nvSpPr>
          <p:cNvPr id="137" name="Google Shape;137;p12"/>
          <p:cNvSpPr txBox="1">
            <a:spLocks noGrp="1"/>
          </p:cNvSpPr>
          <p:nvPr>
            <p:ph type="title"/>
          </p:nvPr>
        </p:nvSpPr>
        <p:spPr>
          <a:xfrm>
            <a:off x="354450" y="80923"/>
            <a:ext cx="8332200" cy="88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Calibri"/>
              <a:buNone/>
            </a:pPr>
            <a:r>
              <a:rPr lang="en-GB" sz="3600" dirty="0">
                <a:latin typeface="Calibri"/>
                <a:ea typeface="Calibri"/>
                <a:cs typeface="Calibri"/>
                <a:sym typeface="Calibri"/>
              </a:rPr>
              <a:t>Tips for hearing your child read</a:t>
            </a:r>
            <a:endParaRPr sz="3600" dirty="0">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1ADE0473-4C53-4655-B6DF-FB518E00A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50" y="1513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3"/>
          <p:cNvSpPr txBox="1">
            <a:spLocks noGrp="1"/>
          </p:cNvSpPr>
          <p:nvPr>
            <p:ph type="body" idx="1"/>
          </p:nvPr>
        </p:nvSpPr>
        <p:spPr>
          <a:xfrm>
            <a:off x="457200" y="493253"/>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24"/>
              <a:buNone/>
            </a:pPr>
            <a:r>
              <a:rPr lang="en-GB" sz="2500" b="1">
                <a:latin typeface="Calibri"/>
                <a:ea typeface="Calibri"/>
                <a:cs typeface="Calibri"/>
                <a:sym typeface="Calibri"/>
              </a:rPr>
              <a:t>Ask questions</a:t>
            </a:r>
            <a:endParaRPr sz="2500" b="1">
              <a:latin typeface="Calibri"/>
              <a:ea typeface="Calibri"/>
              <a:cs typeface="Calibri"/>
              <a:sym typeface="Calibri"/>
            </a:endParaRPr>
          </a:p>
          <a:p>
            <a:pPr marL="0" lvl="0" indent="0" algn="l" rtl="0">
              <a:lnSpc>
                <a:spcPct val="100000"/>
              </a:lnSpc>
              <a:spcBef>
                <a:spcPts val="1350"/>
              </a:spcBef>
              <a:spcAft>
                <a:spcPts val="0"/>
              </a:spcAft>
              <a:buSzPts val="1224"/>
              <a:buNone/>
            </a:pPr>
            <a:r>
              <a:rPr lang="en-GB" sz="2500">
                <a:latin typeface="Calibri"/>
                <a:ea typeface="Calibri"/>
                <a:cs typeface="Calibri"/>
                <a:sym typeface="Calibri"/>
              </a:rPr>
              <a:t>The magic words </a:t>
            </a:r>
            <a:r>
              <a:rPr lang="en-GB" sz="2500" b="1">
                <a:latin typeface="Calibri"/>
                <a:ea typeface="Calibri"/>
                <a:cs typeface="Calibri"/>
                <a:sym typeface="Calibri"/>
              </a:rPr>
              <a:t>HOW, WHAT, WHERE, WHEN AND WHY</a:t>
            </a:r>
            <a:r>
              <a:rPr lang="en-GB" sz="2500">
                <a:latin typeface="Calibri"/>
                <a:ea typeface="Calibri"/>
                <a:cs typeface="Calibri"/>
                <a:sym typeface="Calibri"/>
              </a:rPr>
              <a:t> when applied to different questions about the child’s reading material help the child to develop comprehension of the text, whether it be fiction or non-fiction.</a:t>
            </a:r>
            <a:endParaRPr sz="2500" b="1">
              <a:latin typeface="Calibri"/>
              <a:ea typeface="Calibri"/>
              <a:cs typeface="Calibri"/>
              <a:sym typeface="Calibri"/>
            </a:endParaRPr>
          </a:p>
          <a:p>
            <a:pPr marL="0" lvl="0" indent="0" algn="l" rtl="0">
              <a:lnSpc>
                <a:spcPct val="100000"/>
              </a:lnSpc>
              <a:spcBef>
                <a:spcPts val="1350"/>
              </a:spcBef>
              <a:spcAft>
                <a:spcPts val="0"/>
              </a:spcAft>
              <a:buSzPts val="1224"/>
              <a:buNone/>
            </a:pPr>
            <a:r>
              <a:rPr lang="en-GB" sz="2500" b="1">
                <a:latin typeface="Calibri"/>
                <a:ea typeface="Calibri"/>
                <a:cs typeface="Calibri"/>
                <a:sym typeface="Calibri"/>
              </a:rPr>
              <a:t>Stop and review words</a:t>
            </a:r>
            <a:endParaRPr sz="2500" b="1">
              <a:latin typeface="Calibri"/>
              <a:ea typeface="Calibri"/>
              <a:cs typeface="Calibri"/>
              <a:sym typeface="Calibri"/>
            </a:endParaRPr>
          </a:p>
          <a:p>
            <a:pPr marL="0" lvl="0" indent="0" algn="l" rtl="0">
              <a:lnSpc>
                <a:spcPct val="100000"/>
              </a:lnSpc>
              <a:spcBef>
                <a:spcPts val="1350"/>
              </a:spcBef>
              <a:spcAft>
                <a:spcPts val="0"/>
              </a:spcAft>
              <a:buSzPts val="1224"/>
              <a:buNone/>
            </a:pPr>
            <a:r>
              <a:rPr lang="en-GB" sz="2500">
                <a:latin typeface="Calibri"/>
                <a:ea typeface="Calibri"/>
                <a:cs typeface="Calibri"/>
                <a:sym typeface="Calibri"/>
              </a:rPr>
              <a:t>Stop and review or </a:t>
            </a:r>
            <a:r>
              <a:rPr lang="en-GB" sz="2500" b="1">
                <a:latin typeface="Calibri"/>
                <a:ea typeface="Calibri"/>
                <a:cs typeface="Calibri"/>
                <a:sym typeface="Calibri"/>
              </a:rPr>
              <a:t>explain words</a:t>
            </a:r>
            <a:r>
              <a:rPr lang="en-GB" sz="2500">
                <a:latin typeface="Calibri"/>
                <a:ea typeface="Calibri"/>
                <a:cs typeface="Calibri"/>
                <a:sym typeface="Calibri"/>
              </a:rPr>
              <a:t> within the text.  Try to explain their meaning within the context of the story.</a:t>
            </a:r>
            <a:endParaRPr sz="2500">
              <a:latin typeface="Calibri"/>
              <a:ea typeface="Calibri"/>
              <a:cs typeface="Calibri"/>
              <a:sym typeface="Calibri"/>
            </a:endParaRPr>
          </a:p>
          <a:p>
            <a:pPr marL="0" lvl="0" indent="0" algn="l" rtl="0">
              <a:lnSpc>
                <a:spcPct val="100000"/>
              </a:lnSpc>
              <a:spcBef>
                <a:spcPts val="1350"/>
              </a:spcBef>
              <a:spcAft>
                <a:spcPts val="0"/>
              </a:spcAft>
              <a:buSzPts val="1224"/>
              <a:buNone/>
            </a:pPr>
            <a:r>
              <a:rPr lang="en-GB" sz="2500" b="1">
                <a:latin typeface="Calibri"/>
                <a:ea typeface="Calibri"/>
                <a:cs typeface="Calibri"/>
                <a:sym typeface="Calibri"/>
              </a:rPr>
              <a:t>If your child is a reluctant reader, try not to ask them questions about the book they are reading and just enjoy listening to them read or consider reading to them to mix things up a bit and keep reading an enjoyable experience!</a:t>
            </a:r>
            <a:endParaRPr sz="2500" b="1">
              <a:latin typeface="Calibri"/>
              <a:ea typeface="Calibri"/>
              <a:cs typeface="Calibri"/>
              <a:sym typeface="Calibri"/>
            </a:endParaRPr>
          </a:p>
          <a:p>
            <a:pPr marL="365760" lvl="0" indent="-152400" algn="l" rtl="0">
              <a:lnSpc>
                <a:spcPct val="100000"/>
              </a:lnSpc>
              <a:spcBef>
                <a:spcPts val="1000"/>
              </a:spcBef>
              <a:spcAft>
                <a:spcPts val="0"/>
              </a:spcAft>
              <a:buSzPts val="1632"/>
              <a:buNone/>
            </a:pPr>
            <a:endParaRPr sz="24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xEl>
                                              <p:pRg st="5" end="5"/>
                                            </p:txEl>
                                          </p:spTgt>
                                        </p:tgtEl>
                                        <p:attrNameLst>
                                          <p:attrName>style.visibility</p:attrName>
                                        </p:attrNameLst>
                                      </p:cBhvr>
                                      <p:to>
                                        <p:strVal val="visible"/>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7f4255516d_0_14"/>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fontScale="92500" lnSpcReduction="20000"/>
          </a:bodyPr>
          <a:lstStyle/>
          <a:p>
            <a:pPr marL="457200" lvl="0" indent="-448553" algn="l" rtl="0">
              <a:lnSpc>
                <a:spcPct val="100000"/>
              </a:lnSpc>
              <a:spcBef>
                <a:spcPts val="0"/>
              </a:spcBef>
              <a:spcAft>
                <a:spcPts val="0"/>
              </a:spcAft>
              <a:buSzPct val="67407"/>
              <a:buFont typeface="Calibri"/>
              <a:buChar char="•"/>
            </a:pPr>
            <a:r>
              <a:rPr lang="en-GB">
                <a:latin typeface="Calibri"/>
                <a:ea typeface="Calibri"/>
                <a:cs typeface="Calibri"/>
                <a:sym typeface="Calibri"/>
              </a:rPr>
              <a:t>Reading record and reading book</a:t>
            </a:r>
            <a:endParaRPr>
              <a:latin typeface="Calibri"/>
              <a:ea typeface="Calibri"/>
              <a:cs typeface="Calibri"/>
              <a:sym typeface="Calibri"/>
            </a:endParaRPr>
          </a:p>
          <a:p>
            <a:pPr marL="457200" lvl="0" indent="-448553" algn="l" rtl="0">
              <a:lnSpc>
                <a:spcPct val="100000"/>
              </a:lnSpc>
              <a:spcBef>
                <a:spcPts val="0"/>
              </a:spcBef>
              <a:spcAft>
                <a:spcPts val="0"/>
              </a:spcAft>
              <a:buSzPct val="67407"/>
              <a:buFont typeface="Calibri"/>
              <a:buChar char="•"/>
            </a:pPr>
            <a:r>
              <a:rPr lang="en-GB">
                <a:latin typeface="Calibri"/>
                <a:ea typeface="Calibri"/>
                <a:cs typeface="Calibri"/>
                <a:sym typeface="Calibri"/>
              </a:rPr>
              <a:t>A colour band is stuck on the spine which indicates your child’s current reading level. The children are assessed using an on-line tool measuring accuracy, fluency and comprehension. This is in addition to reading tests and teacher judgements. </a:t>
            </a:r>
            <a:endParaRPr>
              <a:latin typeface="Calibri"/>
              <a:ea typeface="Calibri"/>
              <a:cs typeface="Calibri"/>
              <a:sym typeface="Calibri"/>
            </a:endParaRPr>
          </a:p>
          <a:p>
            <a:pPr marL="457200" lvl="0" indent="-448553" algn="l" rtl="0">
              <a:lnSpc>
                <a:spcPct val="100000"/>
              </a:lnSpc>
              <a:spcBef>
                <a:spcPts val="0"/>
              </a:spcBef>
              <a:spcAft>
                <a:spcPts val="0"/>
              </a:spcAft>
              <a:buSzPct val="67407"/>
              <a:buFont typeface="Calibri"/>
              <a:buChar char="•"/>
            </a:pPr>
            <a:r>
              <a:rPr lang="en-GB">
                <a:latin typeface="Calibri"/>
                <a:ea typeface="Calibri"/>
                <a:cs typeface="Calibri"/>
                <a:sym typeface="Calibri"/>
              </a:rPr>
              <a:t>Children are expected to read a range of fiction, non fiction and poetry books before moving onto another book band.</a:t>
            </a:r>
            <a:endParaRPr>
              <a:latin typeface="Calibri"/>
              <a:ea typeface="Calibri"/>
              <a:cs typeface="Calibri"/>
              <a:sym typeface="Calibri"/>
            </a:endParaRPr>
          </a:p>
          <a:p>
            <a:pPr marL="457200" lvl="0" indent="-448553" algn="l" rtl="0">
              <a:lnSpc>
                <a:spcPct val="100000"/>
              </a:lnSpc>
              <a:spcBef>
                <a:spcPts val="0"/>
              </a:spcBef>
              <a:spcAft>
                <a:spcPts val="0"/>
              </a:spcAft>
              <a:buSzPct val="67407"/>
              <a:buFont typeface="Arial"/>
              <a:buChar char="•"/>
            </a:pPr>
            <a:r>
              <a:rPr lang="en-GB">
                <a:latin typeface="Calibri"/>
                <a:ea typeface="Calibri"/>
                <a:cs typeface="Calibri"/>
                <a:sym typeface="Calibri"/>
              </a:rPr>
              <a:t>School expectations are that pupils read at home </a:t>
            </a:r>
            <a:r>
              <a:rPr lang="en-GB" b="1" u="sng">
                <a:latin typeface="Calibri"/>
                <a:ea typeface="Calibri"/>
                <a:cs typeface="Calibri"/>
                <a:sym typeface="Calibri"/>
              </a:rPr>
              <a:t>at least 4 times a week </a:t>
            </a:r>
            <a:r>
              <a:rPr lang="en-GB">
                <a:latin typeface="Calibri"/>
                <a:ea typeface="Calibri"/>
                <a:cs typeface="Calibri"/>
                <a:sym typeface="Calibri"/>
              </a:rPr>
              <a:t>to support their reading lessons in school. This should be for at least 10 minutes during these independent reads.</a:t>
            </a:r>
            <a:endParaRPr>
              <a:latin typeface="Calibri"/>
              <a:ea typeface="Calibri"/>
              <a:cs typeface="Calibri"/>
              <a:sym typeface="Calibri"/>
            </a:endParaRPr>
          </a:p>
          <a:p>
            <a:pPr marL="0" lvl="0" indent="0" algn="l" rtl="0">
              <a:lnSpc>
                <a:spcPct val="100000"/>
              </a:lnSpc>
              <a:spcBef>
                <a:spcPts val="400"/>
              </a:spcBef>
              <a:spcAft>
                <a:spcPts val="0"/>
              </a:spcAft>
              <a:buSzPct val="49009"/>
              <a:buNone/>
            </a:pPr>
            <a:endParaRPr/>
          </a:p>
        </p:txBody>
      </p:sp>
      <p:sp>
        <p:nvSpPr>
          <p:cNvPr id="149" name="Google Shape;149;g27f4255516d_0_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a:t>Reading at home …</a:t>
            </a:r>
            <a:endParaRPr/>
          </a:p>
        </p:txBody>
      </p:sp>
      <p:pic>
        <p:nvPicPr>
          <p:cNvPr id="2" name="Recorded Sound">
            <a:hlinkClick r:id="" action="ppaction://media"/>
            <a:extLst>
              <a:ext uri="{FF2B5EF4-FFF2-40B4-BE49-F238E27FC236}">
                <a16:creationId xmlns:a16="http://schemas.microsoft.com/office/drawing/2014/main" id="{FCDEFA59-E097-4B14-8B84-0FEFEC98B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18554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course">
  <a:themeElements>
    <a:clrScheme name="Custom 1">
      <a:dk1>
        <a:srgbClr val="000000"/>
      </a:dk1>
      <a:lt1>
        <a:srgbClr val="FFFFFF"/>
      </a:lt1>
      <a:dk2>
        <a:srgbClr val="00B050"/>
      </a:dk2>
      <a:lt2>
        <a:srgbClr val="C6E7FC"/>
      </a:lt2>
      <a:accent1>
        <a:srgbClr val="92D050"/>
      </a:accent1>
      <a:accent2>
        <a:srgbClr val="4584D3"/>
      </a:accent2>
      <a:accent3>
        <a:srgbClr val="5BD078"/>
      </a:accent3>
      <a:accent4>
        <a:srgbClr val="A5D028"/>
      </a:accent4>
      <a:accent5>
        <a:srgbClr val="F5C040"/>
      </a:accent5>
      <a:accent6>
        <a:srgbClr val="92D050"/>
      </a:accent6>
      <a:hlink>
        <a:srgbClr val="31AE50"/>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2247</Words>
  <Application>Microsoft Office PowerPoint</Application>
  <PresentationFormat>On-screen Show (4:3)</PresentationFormat>
  <Paragraphs>179</Paragraphs>
  <Slides>21</Slides>
  <Notes>19</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Comic Sans MS</vt:lpstr>
      <vt:lpstr>Lucida Sans</vt:lpstr>
      <vt:lpstr>Noto Sans Symbols</vt:lpstr>
      <vt:lpstr>Verdana</vt:lpstr>
      <vt:lpstr>Concourse</vt:lpstr>
      <vt:lpstr>How to support your child at home</vt:lpstr>
      <vt:lpstr>Aims of this session</vt:lpstr>
      <vt:lpstr>PowerPoint Presentation</vt:lpstr>
      <vt:lpstr>Reading</vt:lpstr>
      <vt:lpstr>Phonics in Year 1</vt:lpstr>
      <vt:lpstr>Book Bands </vt:lpstr>
      <vt:lpstr>Tips for hearing your child read</vt:lpstr>
      <vt:lpstr>PowerPoint Presentation</vt:lpstr>
      <vt:lpstr>Reading at home …</vt:lpstr>
      <vt:lpstr>Spellings in Year 2</vt:lpstr>
      <vt:lpstr>Year 2 spelling at home …</vt:lpstr>
      <vt:lpstr>Grammar and punctuation in Year 1 </vt:lpstr>
      <vt:lpstr>Grammar in Year 2 </vt:lpstr>
      <vt:lpstr>               Maths</vt:lpstr>
      <vt:lpstr>TT Rockstars in Year 2</vt:lpstr>
      <vt:lpstr>Remote Learning</vt:lpstr>
      <vt:lpstr>Behaviour – “The Wavendon Gate Way”</vt:lpstr>
      <vt:lpstr>The Wavendon Gate Way</vt:lpstr>
      <vt:lpstr>The Wavendon Gate Way</vt:lpstr>
      <vt:lpstr>PowerPoint Presentation</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support your child at home</dc:title>
  <dc:creator>Sally Sheridan</dc:creator>
  <cp:lastModifiedBy>Rachel Kok</cp:lastModifiedBy>
  <cp:revision>32</cp:revision>
  <dcterms:created xsi:type="dcterms:W3CDTF">2020-09-10T20:10:32Z</dcterms:created>
  <dcterms:modified xsi:type="dcterms:W3CDTF">2025-09-15T13:07:43Z</dcterms:modified>
</cp:coreProperties>
</file>